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306" r:id="rId35"/>
    <p:sldId id="291" r:id="rId36"/>
    <p:sldId id="292" r:id="rId37"/>
    <p:sldId id="293" r:id="rId38"/>
    <p:sldId id="294" r:id="rId39"/>
    <p:sldId id="295" r:id="rId40"/>
    <p:sldId id="296" r:id="rId41"/>
    <p:sldId id="297" r:id="rId42"/>
    <p:sldId id="298" r:id="rId43"/>
    <p:sldId id="299" r:id="rId44"/>
    <p:sldId id="300" r:id="rId45"/>
    <p:sldId id="307" r:id="rId46"/>
    <p:sldId id="308" r:id="rId47"/>
    <p:sldId id="309" r:id="rId48"/>
    <p:sldId id="310" r:id="rId49"/>
    <p:sldId id="311" r:id="rId50"/>
    <p:sldId id="313" r:id="rId51"/>
  </p:sldIdLst>
  <p:sldSz cx="9144000" cy="6858000" type="screen4x3"/>
  <p:notesSz cx="7023100" cy="9309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972" autoAdjust="0"/>
    <p:restoredTop sz="62648" autoAdjust="0"/>
  </p:normalViewPr>
  <p:slideViewPr>
    <p:cSldViewPr snapToGrid="0" snapToObjects="1">
      <p:cViewPr varScale="1">
        <p:scale>
          <a:sx n="69" d="100"/>
          <a:sy n="69" d="100"/>
        </p:scale>
        <p:origin x="-28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846" y="-84"/>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ORT-Analyse\AppData\Local\Packages\microsoft.windowscommunicationsapps_8wekyb3d8bbwe\LocalState\Files\S0\2\&#201;volution%20du%20salaire%20minimum-DP%5b1251%5d.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tilisateur\OBSERVATOIRE\Biblioth&#232;que\salaire%20minimum\Pr&#233;sentation%20-%20feuille%20de%20faits\salaire%20minimum-20juin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manualLayout>
          <c:layoutTarget val="inner"/>
          <c:xMode val="edge"/>
          <c:yMode val="edge"/>
          <c:x val="0.12616061215197183"/>
          <c:y val="0.17493971190832971"/>
          <c:w val="0.84039344165195151"/>
          <c:h val="0.60510363328753713"/>
        </c:manualLayout>
      </c:layout>
      <c:lineChart>
        <c:grouping val="standard"/>
        <c:ser>
          <c:idx val="0"/>
          <c:order val="0"/>
          <c:tx>
            <c:strRef>
              <c:f>'$constant vs $courants'!$C$7</c:f>
              <c:strCache>
                <c:ptCount val="1"/>
                <c:pt idx="0">
                  <c:v>Taux en vigueur</c:v>
                </c:pt>
              </c:strCache>
            </c:strRef>
          </c:tx>
          <c:marker>
            <c:symbol val="none"/>
          </c:marker>
          <c:cat>
            <c:strRef>
              <c:f>'$constant vs $courants'!$B$8:$B$68</c:f>
              <c:strCache>
                <c:ptCount val="61"/>
                <c:pt idx="0">
                  <c:v>1er janvier 1965</c:v>
                </c:pt>
                <c:pt idx="1">
                  <c:v>1er octobre 1965</c:v>
                </c:pt>
                <c:pt idx="2">
                  <c:v>1er novembre 1966</c:v>
                </c:pt>
                <c:pt idx="3">
                  <c:v>1er avril 1967</c:v>
                </c:pt>
                <c:pt idx="4">
                  <c:v>1er novembre 1968</c:v>
                </c:pt>
                <c:pt idx="5">
                  <c:v>1er novembre 1969</c:v>
                </c:pt>
                <c:pt idx="6">
                  <c:v>1er mai 1970</c:v>
                </c:pt>
                <c:pt idx="7">
                  <c:v>1er novembre 1970</c:v>
                </c:pt>
                <c:pt idx="8">
                  <c:v>1er mai 1971</c:v>
                </c:pt>
                <c:pt idx="9">
                  <c:v>1er novembre 1971</c:v>
                </c:pt>
                <c:pt idx="10">
                  <c:v>1er aout 1972</c:v>
                </c:pt>
                <c:pt idx="11">
                  <c:v>1er novembre 1972</c:v>
                </c:pt>
                <c:pt idx="12">
                  <c:v>1er mai 1973</c:v>
                </c:pt>
                <c:pt idx="13">
                  <c:v>1er novembre 1973</c:v>
                </c:pt>
                <c:pt idx="14">
                  <c:v>1er mai 1974</c:v>
                </c:pt>
                <c:pt idx="15">
                  <c:v>1er novembre 1974</c:v>
                </c:pt>
                <c:pt idx="16">
                  <c:v>1er mai 1975</c:v>
                </c:pt>
                <c:pt idx="17">
                  <c:v>15 mars 1976</c:v>
                </c:pt>
                <c:pt idx="18">
                  <c:v>16 mars 1977</c:v>
                </c:pt>
                <c:pt idx="19">
                  <c:v>1er aout 1978</c:v>
                </c:pt>
                <c:pt idx="20">
                  <c:v>1er janvier 1979</c:v>
                </c:pt>
                <c:pt idx="21">
                  <c:v>1er janvier 1980</c:v>
                </c:pt>
                <c:pt idx="22">
                  <c:v>31 mars 1981</c:v>
                </c:pt>
                <c:pt idx="23">
                  <c:v>1er octobre 1981</c:v>
                </c:pt>
                <c:pt idx="24">
                  <c:v>1er octobre 1982</c:v>
                </c:pt>
                <c:pt idx="25">
                  <c:v>1er octobre 1983</c:v>
                </c:pt>
                <c:pt idx="26">
                  <c:v>1er mars 1984</c:v>
                </c:pt>
                <c:pt idx="27">
                  <c:v>1er octobre 1984</c:v>
                </c:pt>
                <c:pt idx="28">
                  <c:v>1er octobre 1985</c:v>
                </c:pt>
                <c:pt idx="29">
                  <c:v>1er octobre 1986</c:v>
                </c:pt>
                <c:pt idx="30">
                  <c:v>1er octobre 1987</c:v>
                </c:pt>
                <c:pt idx="31">
                  <c:v>1er octobre 1988</c:v>
                </c:pt>
                <c:pt idx="32">
                  <c:v>1er octobre 1989</c:v>
                </c:pt>
                <c:pt idx="33">
                  <c:v>1er octobre 1990</c:v>
                </c:pt>
                <c:pt idx="34">
                  <c:v>1er octobre 1991</c:v>
                </c:pt>
                <c:pt idx="35">
                  <c:v>1er octobre 1992</c:v>
                </c:pt>
                <c:pt idx="36">
                  <c:v>1er octobre 1993</c:v>
                </c:pt>
                <c:pt idx="37">
                  <c:v>1er octobre 1994</c:v>
                </c:pt>
                <c:pt idx="38">
                  <c:v>1er octobre 1995</c:v>
                </c:pt>
                <c:pt idx="39">
                  <c:v>1er octobre 1996</c:v>
                </c:pt>
                <c:pt idx="40">
                  <c:v>1er octobre 1997</c:v>
                </c:pt>
                <c:pt idx="41">
                  <c:v>1er octobre 1998</c:v>
                </c:pt>
                <c:pt idx="42">
                  <c:v>1er octobre 1999</c:v>
                </c:pt>
                <c:pt idx="43">
                  <c:v>1er octobre 2000</c:v>
                </c:pt>
                <c:pt idx="44">
                  <c:v>1er octobre 2001</c:v>
                </c:pt>
                <c:pt idx="45">
                  <c:v>1er octobre 2002</c:v>
                </c:pt>
                <c:pt idx="46">
                  <c:v>1er février 2003</c:v>
                </c:pt>
                <c:pt idx="47">
                  <c:v>1er mai 2003</c:v>
                </c:pt>
                <c:pt idx="48">
                  <c:v>1er janvier 2004</c:v>
                </c:pt>
                <c:pt idx="49">
                  <c:v>1er mai 2004</c:v>
                </c:pt>
                <c:pt idx="50">
                  <c:v>1er mai 2005</c:v>
                </c:pt>
                <c:pt idx="51">
                  <c:v>1er mai 2006</c:v>
                </c:pt>
                <c:pt idx="52">
                  <c:v>1er mai 2007</c:v>
                </c:pt>
                <c:pt idx="53">
                  <c:v>1er mai 2008</c:v>
                </c:pt>
                <c:pt idx="54">
                  <c:v>1er mai 2009</c:v>
                </c:pt>
                <c:pt idx="55">
                  <c:v>1er mai 2010</c:v>
                </c:pt>
                <c:pt idx="56">
                  <c:v>1er mai 2011</c:v>
                </c:pt>
                <c:pt idx="57">
                  <c:v>1er mai 2012</c:v>
                </c:pt>
                <c:pt idx="58">
                  <c:v>1er mai 2013</c:v>
                </c:pt>
                <c:pt idx="59">
                  <c:v>1er mai 2014</c:v>
                </c:pt>
                <c:pt idx="60">
                  <c:v>1er mai 2015</c:v>
                </c:pt>
              </c:strCache>
            </c:strRef>
          </c:cat>
          <c:val>
            <c:numRef>
              <c:f>'$constant vs $courants'!$C$8:$C$68</c:f>
              <c:numCache>
                <c:formatCode>#,##0.00\ "$"</c:formatCode>
                <c:ptCount val="61"/>
                <c:pt idx="0">
                  <c:v>0.70000000000000029</c:v>
                </c:pt>
                <c:pt idx="1">
                  <c:v>0.85000000000000031</c:v>
                </c:pt>
                <c:pt idx="2">
                  <c:v>1</c:v>
                </c:pt>
                <c:pt idx="3">
                  <c:v>1.05</c:v>
                </c:pt>
                <c:pt idx="4">
                  <c:v>1.25</c:v>
                </c:pt>
                <c:pt idx="5">
                  <c:v>1.25</c:v>
                </c:pt>
                <c:pt idx="6">
                  <c:v>1.35</c:v>
                </c:pt>
                <c:pt idx="7">
                  <c:v>1.4</c:v>
                </c:pt>
                <c:pt idx="8">
                  <c:v>1.45</c:v>
                </c:pt>
                <c:pt idx="9">
                  <c:v>1.5</c:v>
                </c:pt>
                <c:pt idx="10">
                  <c:v>1.6</c:v>
                </c:pt>
                <c:pt idx="11">
                  <c:v>1.6500000000000001</c:v>
                </c:pt>
                <c:pt idx="12">
                  <c:v>1.7000000000000004</c:v>
                </c:pt>
                <c:pt idx="13">
                  <c:v>1.85</c:v>
                </c:pt>
                <c:pt idx="14">
                  <c:v>2.1</c:v>
                </c:pt>
                <c:pt idx="15">
                  <c:v>2.2999999999999998</c:v>
                </c:pt>
                <c:pt idx="16">
                  <c:v>2.4</c:v>
                </c:pt>
                <c:pt idx="17">
                  <c:v>2.65</c:v>
                </c:pt>
                <c:pt idx="18">
                  <c:v>2.65</c:v>
                </c:pt>
                <c:pt idx="19">
                  <c:v>2.8499999999999988</c:v>
                </c:pt>
                <c:pt idx="20">
                  <c:v>3</c:v>
                </c:pt>
                <c:pt idx="21">
                  <c:v>3</c:v>
                </c:pt>
                <c:pt idx="22">
                  <c:v>3.3</c:v>
                </c:pt>
                <c:pt idx="23">
                  <c:v>3.5</c:v>
                </c:pt>
                <c:pt idx="24">
                  <c:v>3.5</c:v>
                </c:pt>
                <c:pt idx="25">
                  <c:v>3.5</c:v>
                </c:pt>
                <c:pt idx="26">
                  <c:v>3.8499999999999988</c:v>
                </c:pt>
                <c:pt idx="27">
                  <c:v>4</c:v>
                </c:pt>
                <c:pt idx="28">
                  <c:v>4</c:v>
                </c:pt>
                <c:pt idx="29">
                  <c:v>4.3499999999999996</c:v>
                </c:pt>
                <c:pt idx="30">
                  <c:v>4.55</c:v>
                </c:pt>
                <c:pt idx="31">
                  <c:v>4.75</c:v>
                </c:pt>
                <c:pt idx="32">
                  <c:v>5</c:v>
                </c:pt>
                <c:pt idx="33">
                  <c:v>5.3</c:v>
                </c:pt>
                <c:pt idx="34">
                  <c:v>5.55</c:v>
                </c:pt>
                <c:pt idx="35">
                  <c:v>5.7</c:v>
                </c:pt>
                <c:pt idx="36">
                  <c:v>5.85</c:v>
                </c:pt>
                <c:pt idx="37">
                  <c:v>6</c:v>
                </c:pt>
                <c:pt idx="38">
                  <c:v>6.45</c:v>
                </c:pt>
                <c:pt idx="39">
                  <c:v>6.7</c:v>
                </c:pt>
                <c:pt idx="40">
                  <c:v>6.8</c:v>
                </c:pt>
                <c:pt idx="41">
                  <c:v>6.9</c:v>
                </c:pt>
                <c:pt idx="42">
                  <c:v>6.9</c:v>
                </c:pt>
                <c:pt idx="43">
                  <c:v>6.9</c:v>
                </c:pt>
                <c:pt idx="44">
                  <c:v>7</c:v>
                </c:pt>
                <c:pt idx="45">
                  <c:v>7.2</c:v>
                </c:pt>
                <c:pt idx="46">
                  <c:v>7.3</c:v>
                </c:pt>
                <c:pt idx="47">
                  <c:v>7.3</c:v>
                </c:pt>
                <c:pt idx="48">
                  <c:v>7.3</c:v>
                </c:pt>
                <c:pt idx="49">
                  <c:v>7.45</c:v>
                </c:pt>
                <c:pt idx="50">
                  <c:v>7.6</c:v>
                </c:pt>
                <c:pt idx="51">
                  <c:v>7.75</c:v>
                </c:pt>
                <c:pt idx="52">
                  <c:v>8</c:v>
                </c:pt>
                <c:pt idx="53">
                  <c:v>8.5</c:v>
                </c:pt>
                <c:pt idx="54">
                  <c:v>9</c:v>
                </c:pt>
                <c:pt idx="55">
                  <c:v>9.5</c:v>
                </c:pt>
                <c:pt idx="56">
                  <c:v>9.65</c:v>
                </c:pt>
                <c:pt idx="57">
                  <c:v>9.9</c:v>
                </c:pt>
                <c:pt idx="58">
                  <c:v>10.15</c:v>
                </c:pt>
                <c:pt idx="59">
                  <c:v>10.350000000000005</c:v>
                </c:pt>
                <c:pt idx="60">
                  <c:v>10.55</c:v>
                </c:pt>
              </c:numCache>
            </c:numRef>
          </c:val>
        </c:ser>
        <c:ser>
          <c:idx val="1"/>
          <c:order val="1"/>
          <c:tx>
            <c:strRef>
              <c:f>'$constant vs $courants'!$D$7</c:f>
              <c:strCache>
                <c:ptCount val="1"/>
                <c:pt idx="0">
                  <c:v>Taux corrigé de l'inflation (en pouvoir d'achat de 2015)</c:v>
                </c:pt>
              </c:strCache>
            </c:strRef>
          </c:tx>
          <c:marker>
            <c:symbol val="none"/>
          </c:marker>
          <c:dLbls>
            <c:dLbl>
              <c:idx val="15"/>
              <c:layout/>
              <c:tx>
                <c:rich>
                  <a:bodyPr/>
                  <a:lstStyle/>
                  <a:p>
                    <a:pPr>
                      <a:defRPr/>
                    </a:pPr>
                    <a:r>
                      <a:rPr lang="en-US" sz="1400" dirty="0"/>
                      <a:t>1er novembre 1974
11,11 $</a:t>
                    </a:r>
                  </a:p>
                </c:rich>
              </c:tx>
              <c:spPr>
                <a:solidFill>
                  <a:schemeClr val="bg1"/>
                </a:solidFill>
              </c:spPr>
              <c:dLblPos val="t"/>
              <c:showVal val="1"/>
              <c:showCatName val="1"/>
              <c:separator>
</c:separator>
            </c:dLbl>
            <c:dLbl>
              <c:idx val="60"/>
              <c:layout>
                <c:manualLayout>
                  <c:x val="-1.9938650306748365E-2"/>
                  <c:y val="-4.3750592484534022E-2"/>
                </c:manualLayout>
              </c:layout>
              <c:spPr>
                <a:solidFill>
                  <a:schemeClr val="bg1"/>
                </a:solidFill>
              </c:spPr>
              <c:txPr>
                <a:bodyPr/>
                <a:lstStyle/>
                <a:p>
                  <a:pPr>
                    <a:defRPr sz="1400"/>
                  </a:pPr>
                  <a:endParaRPr lang="fr-FR"/>
                </a:p>
              </c:txPr>
              <c:dLblPos val="r"/>
              <c:showVal val="1"/>
              <c:showCatName val="1"/>
              <c:separator>
</c:separator>
            </c:dLbl>
            <c:delete val="1"/>
          </c:dLbls>
          <c:cat>
            <c:strRef>
              <c:f>'$constant vs $courants'!$B$8:$B$68</c:f>
              <c:strCache>
                <c:ptCount val="61"/>
                <c:pt idx="0">
                  <c:v>1er janvier 1965</c:v>
                </c:pt>
                <c:pt idx="1">
                  <c:v>1er octobre 1965</c:v>
                </c:pt>
                <c:pt idx="2">
                  <c:v>1er novembre 1966</c:v>
                </c:pt>
                <c:pt idx="3">
                  <c:v>1er avril 1967</c:v>
                </c:pt>
                <c:pt idx="4">
                  <c:v>1er novembre 1968</c:v>
                </c:pt>
                <c:pt idx="5">
                  <c:v>1er novembre 1969</c:v>
                </c:pt>
                <c:pt idx="6">
                  <c:v>1er mai 1970</c:v>
                </c:pt>
                <c:pt idx="7">
                  <c:v>1er novembre 1970</c:v>
                </c:pt>
                <c:pt idx="8">
                  <c:v>1er mai 1971</c:v>
                </c:pt>
                <c:pt idx="9">
                  <c:v>1er novembre 1971</c:v>
                </c:pt>
                <c:pt idx="10">
                  <c:v>1er aout 1972</c:v>
                </c:pt>
                <c:pt idx="11">
                  <c:v>1er novembre 1972</c:v>
                </c:pt>
                <c:pt idx="12">
                  <c:v>1er mai 1973</c:v>
                </c:pt>
                <c:pt idx="13">
                  <c:v>1er novembre 1973</c:v>
                </c:pt>
                <c:pt idx="14">
                  <c:v>1er mai 1974</c:v>
                </c:pt>
                <c:pt idx="15">
                  <c:v>1er novembre 1974</c:v>
                </c:pt>
                <c:pt idx="16">
                  <c:v>1er mai 1975</c:v>
                </c:pt>
                <c:pt idx="17">
                  <c:v>15 mars 1976</c:v>
                </c:pt>
                <c:pt idx="18">
                  <c:v>16 mars 1977</c:v>
                </c:pt>
                <c:pt idx="19">
                  <c:v>1er aout 1978</c:v>
                </c:pt>
                <c:pt idx="20">
                  <c:v>1er janvier 1979</c:v>
                </c:pt>
                <c:pt idx="21">
                  <c:v>1er janvier 1980</c:v>
                </c:pt>
                <c:pt idx="22">
                  <c:v>31 mars 1981</c:v>
                </c:pt>
                <c:pt idx="23">
                  <c:v>1er octobre 1981</c:v>
                </c:pt>
                <c:pt idx="24">
                  <c:v>1er octobre 1982</c:v>
                </c:pt>
                <c:pt idx="25">
                  <c:v>1er octobre 1983</c:v>
                </c:pt>
                <c:pt idx="26">
                  <c:v>1er mars 1984</c:v>
                </c:pt>
                <c:pt idx="27">
                  <c:v>1er octobre 1984</c:v>
                </c:pt>
                <c:pt idx="28">
                  <c:v>1er octobre 1985</c:v>
                </c:pt>
                <c:pt idx="29">
                  <c:v>1er octobre 1986</c:v>
                </c:pt>
                <c:pt idx="30">
                  <c:v>1er octobre 1987</c:v>
                </c:pt>
                <c:pt idx="31">
                  <c:v>1er octobre 1988</c:v>
                </c:pt>
                <c:pt idx="32">
                  <c:v>1er octobre 1989</c:v>
                </c:pt>
                <c:pt idx="33">
                  <c:v>1er octobre 1990</c:v>
                </c:pt>
                <c:pt idx="34">
                  <c:v>1er octobre 1991</c:v>
                </c:pt>
                <c:pt idx="35">
                  <c:v>1er octobre 1992</c:v>
                </c:pt>
                <c:pt idx="36">
                  <c:v>1er octobre 1993</c:v>
                </c:pt>
                <c:pt idx="37">
                  <c:v>1er octobre 1994</c:v>
                </c:pt>
                <c:pt idx="38">
                  <c:v>1er octobre 1995</c:v>
                </c:pt>
                <c:pt idx="39">
                  <c:v>1er octobre 1996</c:v>
                </c:pt>
                <c:pt idx="40">
                  <c:v>1er octobre 1997</c:v>
                </c:pt>
                <c:pt idx="41">
                  <c:v>1er octobre 1998</c:v>
                </c:pt>
                <c:pt idx="42">
                  <c:v>1er octobre 1999</c:v>
                </c:pt>
                <c:pt idx="43">
                  <c:v>1er octobre 2000</c:v>
                </c:pt>
                <c:pt idx="44">
                  <c:v>1er octobre 2001</c:v>
                </c:pt>
                <c:pt idx="45">
                  <c:v>1er octobre 2002</c:v>
                </c:pt>
                <c:pt idx="46">
                  <c:v>1er février 2003</c:v>
                </c:pt>
                <c:pt idx="47">
                  <c:v>1er mai 2003</c:v>
                </c:pt>
                <c:pt idx="48">
                  <c:v>1er janvier 2004</c:v>
                </c:pt>
                <c:pt idx="49">
                  <c:v>1er mai 2004</c:v>
                </c:pt>
                <c:pt idx="50">
                  <c:v>1er mai 2005</c:v>
                </c:pt>
                <c:pt idx="51">
                  <c:v>1er mai 2006</c:v>
                </c:pt>
                <c:pt idx="52">
                  <c:v>1er mai 2007</c:v>
                </c:pt>
                <c:pt idx="53">
                  <c:v>1er mai 2008</c:v>
                </c:pt>
                <c:pt idx="54">
                  <c:v>1er mai 2009</c:v>
                </c:pt>
                <c:pt idx="55">
                  <c:v>1er mai 2010</c:v>
                </c:pt>
                <c:pt idx="56">
                  <c:v>1er mai 2011</c:v>
                </c:pt>
                <c:pt idx="57">
                  <c:v>1er mai 2012</c:v>
                </c:pt>
                <c:pt idx="58">
                  <c:v>1er mai 2013</c:v>
                </c:pt>
                <c:pt idx="59">
                  <c:v>1er mai 2014</c:v>
                </c:pt>
                <c:pt idx="60">
                  <c:v>1er mai 2015</c:v>
                </c:pt>
              </c:strCache>
            </c:strRef>
          </c:cat>
          <c:val>
            <c:numRef>
              <c:f>'$constant vs $courants'!$D$8:$D$68</c:f>
              <c:numCache>
                <c:formatCode>#,##0.00\ "$"</c:formatCode>
                <c:ptCount val="61"/>
                <c:pt idx="0">
                  <c:v>5.2749999999999995</c:v>
                </c:pt>
                <c:pt idx="1">
                  <c:v>6.4053571428571434</c:v>
                </c:pt>
                <c:pt idx="2">
                  <c:v>7.234285714285714</c:v>
                </c:pt>
                <c:pt idx="3">
                  <c:v>7.3441988950276267</c:v>
                </c:pt>
                <c:pt idx="4">
                  <c:v>8.4175531914893647</c:v>
                </c:pt>
                <c:pt idx="5">
                  <c:v>8.0329949238578688</c:v>
                </c:pt>
                <c:pt idx="6">
                  <c:v>8.4192118226601007</c:v>
                </c:pt>
                <c:pt idx="7">
                  <c:v>8.7310344827586199</c:v>
                </c:pt>
                <c:pt idx="8">
                  <c:v>8.7832535885167449</c:v>
                </c:pt>
                <c:pt idx="9">
                  <c:v>9.0861244019138674</c:v>
                </c:pt>
                <c:pt idx="10">
                  <c:v>9.2493150684931429</c:v>
                </c:pt>
                <c:pt idx="11">
                  <c:v>9.5383561643835542</c:v>
                </c:pt>
                <c:pt idx="12">
                  <c:v>9.1194915254237277</c:v>
                </c:pt>
                <c:pt idx="13">
                  <c:v>9.9241525423728731</c:v>
                </c:pt>
                <c:pt idx="14">
                  <c:v>10.147328244274799</c:v>
                </c:pt>
                <c:pt idx="15">
                  <c:v>11.11374045801527</c:v>
                </c:pt>
                <c:pt idx="16">
                  <c:v>10.477241379310344</c:v>
                </c:pt>
                <c:pt idx="17">
                  <c:v>10.787459807073954</c:v>
                </c:pt>
                <c:pt idx="18">
                  <c:v>9.9848214285714185</c:v>
                </c:pt>
                <c:pt idx="19">
                  <c:v>9.8581967213114705</c:v>
                </c:pt>
                <c:pt idx="20">
                  <c:v>9.4950000000000028</c:v>
                </c:pt>
                <c:pt idx="21">
                  <c:v>8.6318181818181667</c:v>
                </c:pt>
                <c:pt idx="22">
                  <c:v>8.44</c:v>
                </c:pt>
                <c:pt idx="23">
                  <c:v>8.9515151515151512</c:v>
                </c:pt>
                <c:pt idx="24">
                  <c:v>8.0710382513661205</c:v>
                </c:pt>
                <c:pt idx="25">
                  <c:v>7.6265060240963845</c:v>
                </c:pt>
                <c:pt idx="26">
                  <c:v>8.0430693069306916</c:v>
                </c:pt>
                <c:pt idx="27">
                  <c:v>8.3564356435643656</c:v>
                </c:pt>
                <c:pt idx="28">
                  <c:v>8.0380952380952397</c:v>
                </c:pt>
                <c:pt idx="29">
                  <c:v>8.3949695121951216</c:v>
                </c:pt>
                <c:pt idx="30">
                  <c:v>8.4091970802919711</c:v>
                </c:pt>
                <c:pt idx="31">
                  <c:v>8.445926966292129</c:v>
                </c:pt>
                <c:pt idx="32">
                  <c:v>8.4625668449197953</c:v>
                </c:pt>
                <c:pt idx="33">
                  <c:v>8.5584183673469365</c:v>
                </c:pt>
                <c:pt idx="34">
                  <c:v>8.4858695652173992</c:v>
                </c:pt>
                <c:pt idx="35">
                  <c:v>8.5907142857142862</c:v>
                </c:pt>
                <c:pt idx="36">
                  <c:v>8.6519859813084103</c:v>
                </c:pt>
                <c:pt idx="37">
                  <c:v>8.8634772462077063</c:v>
                </c:pt>
                <c:pt idx="38">
                  <c:v>9.321575342465751</c:v>
                </c:pt>
                <c:pt idx="39">
                  <c:v>9.5412823397075357</c:v>
                </c:pt>
                <c:pt idx="40">
                  <c:v>9.5230088495575185</c:v>
                </c:pt>
                <c:pt idx="41">
                  <c:v>9.5677984665936471</c:v>
                </c:pt>
                <c:pt idx="42">
                  <c:v>9.4030139935414407</c:v>
                </c:pt>
                <c:pt idx="43">
                  <c:v>9.1566037735849068</c:v>
                </c:pt>
                <c:pt idx="44">
                  <c:v>9.0613496932515289</c:v>
                </c:pt>
                <c:pt idx="45">
                  <c:v>9.1152000000000015</c:v>
                </c:pt>
                <c:pt idx="46">
                  <c:v>8.9900778210116687</c:v>
                </c:pt>
                <c:pt idx="47">
                  <c:v>8.9900778210116687</c:v>
                </c:pt>
                <c:pt idx="48">
                  <c:v>8.826934097421212</c:v>
                </c:pt>
                <c:pt idx="49">
                  <c:v>9.0083094555873924</c:v>
                </c:pt>
                <c:pt idx="50">
                  <c:v>8.9921495327102861</c:v>
                </c:pt>
                <c:pt idx="51">
                  <c:v>8.9931255728689354</c:v>
                </c:pt>
                <c:pt idx="52">
                  <c:v>9.0834080717488792</c:v>
                </c:pt>
                <c:pt idx="53">
                  <c:v>9.4312007011393479</c:v>
                </c:pt>
                <c:pt idx="54">
                  <c:v>9.9597902097902189</c:v>
                </c:pt>
                <c:pt idx="55">
                  <c:v>10.323605150214593</c:v>
                </c:pt>
                <c:pt idx="56">
                  <c:v>10.189241034195163</c:v>
                </c:pt>
                <c:pt idx="57">
                  <c:v>10.298603122432205</c:v>
                </c:pt>
                <c:pt idx="58">
                  <c:v>10.464087947882742</c:v>
                </c:pt>
                <c:pt idx="59">
                  <c:v>10.46573482428116</c:v>
                </c:pt>
                <c:pt idx="60">
                  <c:v>10.55</c:v>
                </c:pt>
              </c:numCache>
            </c:numRef>
          </c:val>
        </c:ser>
        <c:marker val="1"/>
        <c:axId val="36152064"/>
        <c:axId val="36153600"/>
      </c:lineChart>
      <c:catAx>
        <c:axId val="36152064"/>
        <c:scaling>
          <c:orientation val="minMax"/>
        </c:scaling>
        <c:axPos val="b"/>
        <c:tickLblPos val="nextTo"/>
        <c:txPr>
          <a:bodyPr rot="-1500000"/>
          <a:lstStyle/>
          <a:p>
            <a:pPr>
              <a:defRPr/>
            </a:pPr>
            <a:endParaRPr lang="fr-FR"/>
          </a:p>
        </c:txPr>
        <c:crossAx val="36153600"/>
        <c:crosses val="autoZero"/>
        <c:auto val="1"/>
        <c:lblAlgn val="ctr"/>
        <c:lblOffset val="100"/>
      </c:catAx>
      <c:valAx>
        <c:axId val="36153600"/>
        <c:scaling>
          <c:orientation val="minMax"/>
        </c:scaling>
        <c:axPos val="l"/>
        <c:title>
          <c:tx>
            <c:rich>
              <a:bodyPr/>
              <a:lstStyle/>
              <a:p>
                <a:pPr>
                  <a:defRPr/>
                </a:pPr>
                <a:r>
                  <a:rPr lang="fr-CA"/>
                  <a:t>Taux général du salaire minimum</a:t>
                </a:r>
              </a:p>
            </c:rich>
          </c:tx>
          <c:layout/>
        </c:title>
        <c:numFmt formatCode="#,##0.00\ &quot;$&quot;" sourceLinked="1"/>
        <c:majorTickMark val="none"/>
        <c:tickLblPos val="nextTo"/>
        <c:crossAx val="36152064"/>
        <c:crosses val="autoZero"/>
        <c:crossBetween val="between"/>
        <c:majorUnit val="1"/>
        <c:minorUnit val="0.5"/>
      </c:valAx>
    </c:plotArea>
    <c:legend>
      <c:legendPos val="b"/>
      <c:layout/>
    </c:legend>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CA"/>
  <c:chart>
    <c:plotArea>
      <c:layout/>
      <c:barChart>
        <c:barDir val="col"/>
        <c:grouping val="clustered"/>
        <c:ser>
          <c:idx val="0"/>
          <c:order val="0"/>
          <c:dLbls>
            <c:spPr>
              <a:noFill/>
              <a:ln>
                <a:noFill/>
              </a:ln>
              <a:effectLst/>
            </c:spPr>
            <c:txPr>
              <a:bodyPr/>
              <a:lstStyle/>
              <a:p>
                <a:pPr>
                  <a:defRPr lang="fr-CA" sz="1800"/>
                </a:pPr>
                <a:endParaRPr lang="fr-FR"/>
              </a:p>
            </c:txPr>
            <c:showVal val="1"/>
            <c:extLst>
              <c:ext xmlns:c15="http://schemas.microsoft.com/office/drawing/2012/chart" uri="{CE6537A1-D6FC-4f65-9D91-7224C49458BB}">
                <c15:layout/>
                <c15:showLeaderLines val="0"/>
              </c:ext>
            </c:extLst>
          </c:dLbls>
          <c:cat>
            <c:strRef>
              <c:f>'portrait sal min vs sal 15,51$'!$B$189:$B$191</c:f>
              <c:strCache>
                <c:ptCount val="3"/>
                <c:pt idx="0">
                  <c:v>Salaire minimum</c:v>
                </c:pt>
                <c:pt idx="1">
                  <c:v>Jusqu'à 110 % du salaire minimum</c:v>
                </c:pt>
                <c:pt idx="2">
                  <c:v>Jusqu'à 15$ /h</c:v>
                </c:pt>
              </c:strCache>
            </c:strRef>
          </c:cat>
          <c:val>
            <c:numRef>
              <c:f>'portrait sal min vs sal 15,51$'!$C$189:$C$191</c:f>
              <c:numCache>
                <c:formatCode>_ * #,##0_)\ _$_ ;_ * \(#,##0\)\ _$_ ;_ * "-"??_)\ _$_ ;_ @_ </c:formatCode>
                <c:ptCount val="3"/>
                <c:pt idx="0">
                  <c:v>211500</c:v>
                </c:pt>
                <c:pt idx="1">
                  <c:v>426200</c:v>
                </c:pt>
                <c:pt idx="2">
                  <c:v>971400</c:v>
                </c:pt>
              </c:numCache>
            </c:numRef>
          </c:val>
        </c:ser>
        <c:axId val="55884032"/>
        <c:axId val="55898112"/>
      </c:barChart>
      <c:catAx>
        <c:axId val="55884032"/>
        <c:scaling>
          <c:orientation val="minMax"/>
        </c:scaling>
        <c:axPos val="b"/>
        <c:numFmt formatCode="General" sourceLinked="0"/>
        <c:tickLblPos val="nextTo"/>
        <c:txPr>
          <a:bodyPr/>
          <a:lstStyle/>
          <a:p>
            <a:pPr>
              <a:defRPr lang="fr-CA" sz="1600"/>
            </a:pPr>
            <a:endParaRPr lang="fr-FR"/>
          </a:p>
        </c:txPr>
        <c:crossAx val="55898112"/>
        <c:crosses val="autoZero"/>
        <c:auto val="1"/>
        <c:lblAlgn val="ctr"/>
        <c:lblOffset val="100"/>
      </c:catAx>
      <c:valAx>
        <c:axId val="55898112"/>
        <c:scaling>
          <c:orientation val="minMax"/>
        </c:scaling>
        <c:axPos val="l"/>
        <c:majorGridlines/>
        <c:numFmt formatCode="_ * #,##0_)\ _$_ ;_ * \(#,##0\)\ _$_ ;_ * &quot;-&quot;??_)\ _$_ ;_ @_ " sourceLinked="1"/>
        <c:tickLblPos val="nextTo"/>
        <c:txPr>
          <a:bodyPr/>
          <a:lstStyle/>
          <a:p>
            <a:pPr>
              <a:defRPr lang="fr-CA" sz="1800"/>
            </a:pPr>
            <a:endParaRPr lang="fr-FR"/>
          </a:p>
        </c:txPr>
        <c:crossAx val="55884032"/>
        <c:crosses val="autoZero"/>
        <c:crossBetween val="between"/>
      </c:valAx>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0.29144</cdr:x>
      <cdr:y>0.73177</cdr:y>
    </cdr:from>
    <cdr:to>
      <cdr:x>0.35394</cdr:x>
      <cdr:y>0.7933</cdr:y>
    </cdr:to>
    <cdr:sp macro="" textlink="">
      <cdr:nvSpPr>
        <cdr:cNvPr id="2" name="ZoneTexte 1"/>
        <cdr:cNvSpPr txBox="1"/>
      </cdr:nvSpPr>
      <cdr:spPr>
        <a:xfrm xmlns:a="http://schemas.openxmlformats.org/drawingml/2006/main">
          <a:off x="2231404" y="3251577"/>
          <a:ext cx="478526" cy="2734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CA" sz="1400" dirty="0" smtClean="0">
              <a:solidFill>
                <a:schemeClr val="bg1"/>
              </a:solidFill>
            </a:rPr>
            <a:t>6 %</a:t>
          </a:r>
          <a:endParaRPr lang="fr-CA" sz="14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3043343" cy="465455"/>
          </a:xfrm>
          <a:prstGeom prst="rect">
            <a:avLst/>
          </a:prstGeom>
        </p:spPr>
        <p:txBody>
          <a:bodyPr vert="horz" lIns="93308" tIns="46654" rIns="93308" bIns="46654" rtlCol="0"/>
          <a:lstStyle>
            <a:lvl1pPr algn="l">
              <a:defRPr sz="1200"/>
            </a:lvl1pPr>
          </a:lstStyle>
          <a:p>
            <a:endParaRPr lang="fr-FR"/>
          </a:p>
        </p:txBody>
      </p:sp>
      <p:sp>
        <p:nvSpPr>
          <p:cNvPr id="3" name="Espace réservé de la date 2"/>
          <p:cNvSpPr>
            <a:spLocks noGrp="1"/>
          </p:cNvSpPr>
          <p:nvPr>
            <p:ph type="dt" sz="quarter" idx="1"/>
          </p:nvPr>
        </p:nvSpPr>
        <p:spPr>
          <a:xfrm>
            <a:off x="3978134" y="2"/>
            <a:ext cx="3043343" cy="465455"/>
          </a:xfrm>
          <a:prstGeom prst="rect">
            <a:avLst/>
          </a:prstGeom>
        </p:spPr>
        <p:txBody>
          <a:bodyPr vert="horz" lIns="93308" tIns="46654" rIns="93308" bIns="46654" rtlCol="0"/>
          <a:lstStyle>
            <a:lvl1pPr algn="r">
              <a:defRPr sz="1200"/>
            </a:lvl1pPr>
          </a:lstStyle>
          <a:p>
            <a:fld id="{E4DA80E2-F8F3-1E42-82B6-029EDD560D25}" type="datetime1">
              <a:rPr lang="en-US" smtClean="0"/>
              <a:pPr/>
              <a:t>11/8/2016</a:t>
            </a:fld>
            <a:endParaRPr lang="fr-FR"/>
          </a:p>
        </p:txBody>
      </p:sp>
      <p:sp>
        <p:nvSpPr>
          <p:cNvPr id="4" name="Espace réservé du pied de page 3"/>
          <p:cNvSpPr>
            <a:spLocks noGrp="1"/>
          </p:cNvSpPr>
          <p:nvPr>
            <p:ph type="ftr" sz="quarter" idx="2"/>
          </p:nvPr>
        </p:nvSpPr>
        <p:spPr>
          <a:xfrm>
            <a:off x="2" y="8842030"/>
            <a:ext cx="3043343" cy="465455"/>
          </a:xfrm>
          <a:prstGeom prst="rect">
            <a:avLst/>
          </a:prstGeom>
        </p:spPr>
        <p:txBody>
          <a:bodyPr vert="horz" lIns="93308" tIns="46654" rIns="93308" bIns="46654" rtlCol="0" anchor="b"/>
          <a:lstStyle>
            <a:lvl1pPr algn="l">
              <a:defRPr sz="1200"/>
            </a:lvl1pPr>
          </a:lstStyle>
          <a:p>
            <a:r>
              <a:rPr lang="fr-FR" smtClean="0"/>
              <a:t>1</a:t>
            </a:r>
            <a:endParaRPr lang="fr-FR"/>
          </a:p>
        </p:txBody>
      </p:sp>
      <p:sp>
        <p:nvSpPr>
          <p:cNvPr id="5" name="Espace réservé du numéro de diapositive 4"/>
          <p:cNvSpPr>
            <a:spLocks noGrp="1"/>
          </p:cNvSpPr>
          <p:nvPr>
            <p:ph type="sldNum" sz="quarter" idx="3"/>
          </p:nvPr>
        </p:nvSpPr>
        <p:spPr>
          <a:xfrm>
            <a:off x="3978134" y="8842030"/>
            <a:ext cx="3043343" cy="465455"/>
          </a:xfrm>
          <a:prstGeom prst="rect">
            <a:avLst/>
          </a:prstGeom>
        </p:spPr>
        <p:txBody>
          <a:bodyPr vert="horz" lIns="93308" tIns="46654" rIns="93308" bIns="46654" rtlCol="0" anchor="b"/>
          <a:lstStyle>
            <a:lvl1pPr algn="r">
              <a:defRPr sz="1200"/>
            </a:lvl1pPr>
          </a:lstStyle>
          <a:p>
            <a:fld id="{767F86A9-1294-9E4D-97FC-66D1F5389783}" type="slidenum">
              <a:rPr lang="fr-FR" smtClean="0"/>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3043343" cy="465455"/>
          </a:xfrm>
          <a:prstGeom prst="rect">
            <a:avLst/>
          </a:prstGeom>
        </p:spPr>
        <p:txBody>
          <a:bodyPr vert="horz" lIns="93308" tIns="46654" rIns="93308" bIns="46654" rtlCol="0"/>
          <a:lstStyle>
            <a:lvl1pPr algn="l">
              <a:defRPr sz="1200"/>
            </a:lvl1pPr>
          </a:lstStyle>
          <a:p>
            <a:endParaRPr lang="fr-FR"/>
          </a:p>
        </p:txBody>
      </p:sp>
      <p:sp>
        <p:nvSpPr>
          <p:cNvPr id="3" name="Espace réservé de la date 2"/>
          <p:cNvSpPr>
            <a:spLocks noGrp="1"/>
          </p:cNvSpPr>
          <p:nvPr>
            <p:ph type="dt" idx="1"/>
          </p:nvPr>
        </p:nvSpPr>
        <p:spPr>
          <a:xfrm>
            <a:off x="3978134" y="2"/>
            <a:ext cx="3043343" cy="465455"/>
          </a:xfrm>
          <a:prstGeom prst="rect">
            <a:avLst/>
          </a:prstGeom>
        </p:spPr>
        <p:txBody>
          <a:bodyPr vert="horz" lIns="93308" tIns="46654" rIns="93308" bIns="46654" rtlCol="0"/>
          <a:lstStyle>
            <a:lvl1pPr algn="r">
              <a:defRPr sz="1200"/>
            </a:lvl1pPr>
          </a:lstStyle>
          <a:p>
            <a:fld id="{AE7CBCB2-DBD4-304E-AC8C-5B3D4F3AFABA}" type="datetime1">
              <a:rPr lang="en-US" smtClean="0"/>
              <a:pPr/>
              <a:t>11/8/2016</a:t>
            </a:fld>
            <a:endParaRPr lang="fr-FR"/>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8" tIns="46654" rIns="93308" bIns="46654" rtlCol="0" anchor="ctr"/>
          <a:lstStyle/>
          <a:p>
            <a:endParaRPr lang="fr-FR"/>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08" tIns="46654" rIns="93308" bIns="46654"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2" y="8842030"/>
            <a:ext cx="3043343" cy="465455"/>
          </a:xfrm>
          <a:prstGeom prst="rect">
            <a:avLst/>
          </a:prstGeom>
        </p:spPr>
        <p:txBody>
          <a:bodyPr vert="horz" lIns="93308" tIns="46654" rIns="93308" bIns="46654" rtlCol="0" anchor="b"/>
          <a:lstStyle>
            <a:lvl1pPr algn="l">
              <a:defRPr sz="1200"/>
            </a:lvl1pPr>
          </a:lstStyle>
          <a:p>
            <a:r>
              <a:rPr lang="fr-FR" smtClean="0"/>
              <a:t>1</a:t>
            </a:r>
            <a:endParaRPr lang="fr-FR"/>
          </a:p>
        </p:txBody>
      </p:sp>
      <p:sp>
        <p:nvSpPr>
          <p:cNvPr id="7" name="Espace réservé du numéro de diapositive 6"/>
          <p:cNvSpPr>
            <a:spLocks noGrp="1"/>
          </p:cNvSpPr>
          <p:nvPr>
            <p:ph type="sldNum" sz="quarter" idx="5"/>
          </p:nvPr>
        </p:nvSpPr>
        <p:spPr>
          <a:xfrm>
            <a:off x="3978134" y="8842030"/>
            <a:ext cx="3043343" cy="465455"/>
          </a:xfrm>
          <a:prstGeom prst="rect">
            <a:avLst/>
          </a:prstGeom>
        </p:spPr>
        <p:txBody>
          <a:bodyPr vert="horz" lIns="93308" tIns="46654" rIns="93308" bIns="46654" rtlCol="0" anchor="b"/>
          <a:lstStyle>
            <a:lvl1pPr algn="r">
              <a:defRPr sz="1200"/>
            </a:lvl1pPr>
          </a:lstStyle>
          <a:p>
            <a:fld id="{2676F396-38B5-F64B-B60B-9D17FDAD6449}" type="slidenum">
              <a:rPr lang="fr-FR" smtClean="0"/>
              <a:pPr/>
              <a:t>‹N°›</a:t>
            </a:fld>
            <a:endParaRPr lang="fr-FR"/>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170517" y="4421823"/>
            <a:ext cx="4682067" cy="4189095"/>
          </a:xfrm>
        </p:spPr>
        <p:txBody>
          <a:bodyPr>
            <a:noAutofit/>
          </a:bodyPr>
          <a:lstStyle/>
          <a:p>
            <a:endParaRPr lang="fr-CA" b="1" dirty="0" smtClean="0"/>
          </a:p>
          <a:p>
            <a:r>
              <a:rPr lang="fr-CA" b="1" dirty="0" smtClean="0"/>
              <a:t>Formation</a:t>
            </a:r>
            <a:endParaRPr lang="fr-CA" dirty="0" smtClean="0"/>
          </a:p>
          <a:p>
            <a:r>
              <a:rPr lang="fr-CA" dirty="0" smtClean="0"/>
              <a:t>Toute la lumière sur le salaire minimum</a:t>
            </a:r>
          </a:p>
          <a:p>
            <a:endParaRPr lang="fr-CA" b="1" dirty="0" smtClean="0"/>
          </a:p>
          <a:p>
            <a:endParaRPr lang="fr-CA" b="1" dirty="0" smtClean="0"/>
          </a:p>
          <a:p>
            <a:r>
              <a:rPr lang="fr-CA" b="1" dirty="0" smtClean="0"/>
              <a:t>Matériel </a:t>
            </a:r>
            <a:r>
              <a:rPr lang="fr-CA" b="1" dirty="0" smtClean="0"/>
              <a:t>requis </a:t>
            </a:r>
            <a:r>
              <a:rPr lang="fr-CA" b="0" dirty="0" smtClean="0"/>
              <a:t>(Disponible en ligne: www.pauvrete.qc.ca/document/formation_sm/)</a:t>
            </a:r>
            <a:endParaRPr lang="fr-CA" dirty="0" smtClean="0"/>
          </a:p>
          <a:p>
            <a:pPr lvl="0">
              <a:buFont typeface="Sylfaen" pitchFamily="18" charset="0"/>
              <a:buChar char="­"/>
            </a:pPr>
            <a:r>
              <a:rPr lang="fr-CA" dirty="0" smtClean="0"/>
              <a:t>Le diaporama PowerPoint, qui peut être adapté selon le type de public et le temps disponible (consultez la grille pour créer une formation répondant aux besoins de vos </a:t>
            </a:r>
            <a:r>
              <a:rPr lang="fr-CA" dirty="0" err="1" smtClean="0"/>
              <a:t>participantEs</a:t>
            </a:r>
            <a:r>
              <a:rPr lang="fr-CA" dirty="0" smtClean="0"/>
              <a:t>). </a:t>
            </a:r>
            <a:br>
              <a:rPr lang="fr-CA" dirty="0" smtClean="0"/>
            </a:br>
            <a:r>
              <a:rPr lang="fr-CA" dirty="0" smtClean="0"/>
              <a:t>Le diaporama est disponible en deux versions : une version à remettre aux </a:t>
            </a:r>
            <a:r>
              <a:rPr lang="fr-CA" dirty="0" err="1" smtClean="0"/>
              <a:t>participantEs</a:t>
            </a:r>
            <a:r>
              <a:rPr lang="fr-CA" dirty="0" smtClean="0"/>
              <a:t> ainsi qu’une version commentée pour la formatrice ou le formateur;</a:t>
            </a:r>
          </a:p>
          <a:p>
            <a:pPr lvl="0">
              <a:buFont typeface="Sylfaen" pitchFamily="18" charset="0"/>
              <a:buChar char="­"/>
            </a:pPr>
            <a:r>
              <a:rPr lang="fr-CA" dirty="0" smtClean="0"/>
              <a:t>Un projecteur;</a:t>
            </a:r>
          </a:p>
          <a:p>
            <a:pPr lvl="0">
              <a:buFont typeface="Sylfaen" pitchFamily="18" charset="0"/>
              <a:buChar char="­"/>
            </a:pPr>
            <a:r>
              <a:rPr lang="fr-CA" dirty="0" smtClean="0"/>
              <a:t>La liste des références aux études ayant servi à documenter cette formation (au besoin);</a:t>
            </a:r>
          </a:p>
          <a:p>
            <a:pPr lvl="0">
              <a:buFont typeface="Sylfaen" pitchFamily="18" charset="0"/>
              <a:buChar char="­"/>
            </a:pPr>
            <a:r>
              <a:rPr lang="fr-CA" dirty="0" smtClean="0"/>
              <a:t>En option : Un jeu-questionnaire, à distribuer aux </a:t>
            </a:r>
            <a:r>
              <a:rPr lang="fr-CA" dirty="0" err="1" smtClean="0"/>
              <a:t>participantEs</a:t>
            </a:r>
            <a:r>
              <a:rPr lang="fr-CA" dirty="0" smtClean="0"/>
              <a:t> et un feuillet-réponse pour la formatrice ou le formateur.</a:t>
            </a:r>
          </a:p>
          <a:p>
            <a:r>
              <a:rPr lang="fr-CA" dirty="0" smtClean="0"/>
              <a:t> </a:t>
            </a:r>
          </a:p>
          <a:p>
            <a:endParaRPr lang="fr-CA" dirty="0" smtClean="0"/>
          </a:p>
          <a:p>
            <a:r>
              <a:rPr lang="fr-CA" b="1" dirty="0" smtClean="0"/>
              <a:t>Durée</a:t>
            </a:r>
            <a:endParaRPr lang="fr-CA" dirty="0" smtClean="0"/>
          </a:p>
          <a:p>
            <a:r>
              <a:rPr lang="fr-CA" dirty="0" smtClean="0"/>
              <a:t>Entre 20 et 90 minutes, selon les besoins des </a:t>
            </a:r>
            <a:r>
              <a:rPr lang="fr-CA" dirty="0" err="1" smtClean="0"/>
              <a:t>participantEs</a:t>
            </a:r>
            <a:r>
              <a:rPr lang="fr-CA" dirty="0" smtClean="0"/>
              <a:t>.</a:t>
            </a:r>
          </a:p>
          <a:p>
            <a:endParaRPr lang="fr-CA" dirty="0" smtClean="0"/>
          </a:p>
          <a:p>
            <a:endParaRPr lang="fr-CA" dirty="0" smtClean="0"/>
          </a:p>
          <a:p>
            <a:endParaRPr lang="fr-CA" dirty="0" smtClean="0"/>
          </a:p>
          <a:p>
            <a:endParaRPr lang="fr-CA"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05369" y="4189096"/>
            <a:ext cx="6657290" cy="4887143"/>
          </a:xfrm>
        </p:spPr>
        <p:txBody>
          <a:bodyPr>
            <a:noAutofit/>
          </a:bodyPr>
          <a:lstStyle/>
          <a:p>
            <a:pPr algn="just"/>
            <a:r>
              <a:rPr lang="fr-CA" sz="1000" u="sng" dirty="0" smtClean="0"/>
              <a:t>À retenir</a:t>
            </a:r>
          </a:p>
          <a:p>
            <a:pPr algn="just"/>
            <a:r>
              <a:rPr lang="fr-CA" sz="1000" dirty="0" smtClean="0"/>
              <a:t>Dans le processus de révision du taux du salaire minimum, le gouvernement prend ses décisions en fonction de deux grandes préoccupations:  </a:t>
            </a:r>
          </a:p>
          <a:p>
            <a:pPr marL="228534" indent="-228534" algn="just">
              <a:buAutoNum type="arabicParenR"/>
            </a:pPr>
            <a:r>
              <a:rPr lang="fr-CA" sz="1000" dirty="0" smtClean="0"/>
              <a:t>améliorer le revenu des travailleuses et des travailleurs les plus pauvres, ce qui permet de réduire les inégalités salariales et d’encourager une meilleure répartition de la richesse.</a:t>
            </a:r>
          </a:p>
          <a:p>
            <a:pPr marL="228534" indent="-228534" algn="just">
              <a:buAutoNum type="arabicParenR"/>
            </a:pPr>
            <a:r>
              <a:rPr lang="fr-CA" sz="1000" dirty="0" smtClean="0"/>
              <a:t>favoriser la croissance de l’emploi. </a:t>
            </a:r>
          </a:p>
          <a:p>
            <a:pPr algn="just" defTabSz="914138">
              <a:defRPr/>
            </a:pPr>
            <a:endParaRPr lang="fr-CA" sz="1000" dirty="0" smtClean="0"/>
          </a:p>
          <a:p>
            <a:pPr algn="just" defTabSz="914138">
              <a:defRPr/>
            </a:pPr>
            <a:r>
              <a:rPr lang="fr-CA" sz="1000" dirty="0" smtClean="0"/>
              <a:t>Pour décider du taux du salaire minimum, le gouvernement analyse 13 critères, à partir de 5 axes. Cette liste de critères a été élaborée par un comité interministériel, formé de représentantEs de quatre ministères (ministère des Finances, ministère de l’Industrie et du Commerce, ministère du Travail et ministère de la Solidarité sociale). </a:t>
            </a:r>
          </a:p>
          <a:p>
            <a:pPr algn="just" defTabSz="914138">
              <a:defRPr/>
            </a:pPr>
            <a:endParaRPr lang="fr-CA" sz="1000" dirty="0" smtClean="0"/>
          </a:p>
          <a:p>
            <a:pPr algn="just" defTabSz="914138">
              <a:defRPr/>
            </a:pPr>
            <a:r>
              <a:rPr lang="fr-CA" sz="1000" dirty="0" smtClean="0"/>
              <a:t>L’analyse basée sur ces 13 critères vise à déterminer quelLEs salariéEs seront touchéEs par la hausse du salaire minimum et à prévoir les impacts de cette hausse sur la compétitivité des entreprises, le niveau de l’emploi, l’incitation au travail et la pauvreté.</a:t>
            </a:r>
          </a:p>
          <a:p>
            <a:pPr algn="just" defTabSz="914138"/>
            <a:endParaRPr lang="fr-CA" sz="1000" dirty="0" smtClean="0"/>
          </a:p>
          <a:p>
            <a:pPr algn="just"/>
            <a:r>
              <a:rPr lang="fr-CA" sz="1000" u="sng" dirty="0" smtClean="0"/>
              <a:t>Informations complémentaires</a:t>
            </a:r>
            <a:endParaRPr lang="fr-CA" sz="1000" dirty="0" smtClean="0"/>
          </a:p>
          <a:p>
            <a:pPr algn="just"/>
            <a:r>
              <a:rPr lang="fr-CA" sz="1000" dirty="0" smtClean="0"/>
              <a:t>Les 13 critères sont:</a:t>
            </a:r>
          </a:p>
          <a:p>
            <a:pPr marL="799870" lvl="1" indent="-342802" algn="just">
              <a:buFont typeface="+mj-lt"/>
              <a:buAutoNum type="arabicPeriod"/>
            </a:pPr>
            <a:r>
              <a:rPr lang="fr-CA" sz="1000" dirty="0" smtClean="0"/>
              <a:t>Indice des prix à la consommation (IPC)</a:t>
            </a:r>
          </a:p>
          <a:p>
            <a:pPr marL="799870" lvl="1" indent="-342802" algn="just">
              <a:buFont typeface="+mj-lt"/>
              <a:buAutoNum type="arabicPeriod"/>
            </a:pPr>
            <a:r>
              <a:rPr lang="fr-CA" sz="1000" dirty="0" smtClean="0"/>
              <a:t>Produit intérieur brut par habitant (PIB)</a:t>
            </a:r>
          </a:p>
          <a:p>
            <a:pPr marL="799870" lvl="1" indent="-342802" algn="just">
              <a:buFont typeface="+mj-lt"/>
              <a:buAutoNum type="arabicPeriod"/>
            </a:pPr>
            <a:r>
              <a:rPr lang="fr-CA" sz="1000" dirty="0" smtClean="0"/>
              <a:t>Salaire horaire moyen</a:t>
            </a:r>
          </a:p>
          <a:p>
            <a:pPr marL="799870" lvl="1" indent="-342802" algn="just">
              <a:buFont typeface="+mj-lt"/>
              <a:buAutoNum type="arabicPeriod"/>
            </a:pPr>
            <a:r>
              <a:rPr lang="fr-CA" sz="1000" dirty="0" smtClean="0"/>
              <a:t>Caractéristiques socio-économiques des personnes touchées par la hausse du salaire minimum</a:t>
            </a:r>
          </a:p>
          <a:p>
            <a:pPr marL="799870" lvl="1" indent="-342802" algn="just">
              <a:buFont typeface="+mj-lt"/>
              <a:buAutoNum type="arabicPeriod"/>
            </a:pPr>
            <a:r>
              <a:rPr lang="fr-CA" sz="1000" dirty="0" smtClean="0"/>
              <a:t>Secteurs employant le plus grand nombre de salariéEs au salaire minimum</a:t>
            </a:r>
          </a:p>
          <a:p>
            <a:pPr marL="799870" lvl="1" indent="-342802" algn="just">
              <a:buFont typeface="+mj-lt"/>
              <a:buAutoNum type="arabicPeriod"/>
            </a:pPr>
            <a:r>
              <a:rPr lang="fr-CA" sz="1000" dirty="0" smtClean="0"/>
              <a:t>Estimation de la hausse de la masse salariale des entreprises</a:t>
            </a:r>
          </a:p>
          <a:p>
            <a:pPr marL="799870" lvl="1" indent="-342802" algn="just">
              <a:buFont typeface="+mj-lt"/>
              <a:buAutoNum type="arabicPeriod"/>
            </a:pPr>
            <a:r>
              <a:rPr lang="fr-CA" sz="1000" dirty="0" smtClean="0"/>
              <a:t>Salaire minimum versé dans d’autres provinces ou États</a:t>
            </a:r>
          </a:p>
          <a:p>
            <a:pPr marL="799870" lvl="1" indent="-342802" algn="just">
              <a:buFont typeface="+mj-lt"/>
              <a:buAutoNum type="arabicPeriod"/>
            </a:pPr>
            <a:r>
              <a:rPr lang="fr-CA" sz="1000" dirty="0" smtClean="0"/>
              <a:t>Ratio salaire minimum / salaire horaire moyen</a:t>
            </a:r>
          </a:p>
          <a:p>
            <a:pPr marL="799870" lvl="1" indent="-342802" algn="just">
              <a:buFont typeface="+mj-lt"/>
              <a:buAutoNum type="arabicPeriod"/>
            </a:pPr>
            <a:r>
              <a:rPr lang="fr-CA" sz="1000" dirty="0" smtClean="0"/>
              <a:t>Variation de la productivité au Canada</a:t>
            </a:r>
          </a:p>
          <a:p>
            <a:pPr marL="799870" lvl="1" indent="-342802" algn="just">
              <a:buFont typeface="+mj-lt"/>
              <a:buAutoNum type="arabicPeriod"/>
            </a:pPr>
            <a:r>
              <a:rPr lang="fr-CA" sz="1000" dirty="0" smtClean="0"/>
              <a:t>Pourcentage d’une perte d’emploi associée à une hausse de 1% du taux du salaire minimum</a:t>
            </a:r>
          </a:p>
          <a:p>
            <a:pPr marL="799870" lvl="1" indent="-342802" algn="just">
              <a:buFont typeface="+mj-lt"/>
              <a:buAutoNum type="arabicPeriod"/>
            </a:pPr>
            <a:r>
              <a:rPr lang="fr-CA" sz="1000" dirty="0" smtClean="0"/>
              <a:t>Incitation au travail : apport du revenu supplémentaire par rapport aux revenus issus des prestations d’aide sociale</a:t>
            </a:r>
          </a:p>
          <a:p>
            <a:pPr marL="799870" lvl="1" indent="-342802" algn="just">
              <a:buFont typeface="+mj-lt"/>
              <a:buAutoNum type="arabicPeriod"/>
            </a:pPr>
            <a:r>
              <a:rPr lang="fr-CA" sz="1000" dirty="0" smtClean="0"/>
              <a:t>Revenu annuel d’une personne rémunérée au salaire minimum avec la mesure du panier de consommation (MPC)</a:t>
            </a:r>
          </a:p>
          <a:p>
            <a:pPr marL="799870" lvl="1" indent="-342802" algn="just">
              <a:buFont typeface="+mj-lt"/>
              <a:buAutoNum type="arabicPeriod"/>
            </a:pPr>
            <a:r>
              <a:rPr lang="fr-CA" sz="1000" dirty="0" smtClean="0"/>
              <a:t>Proportion additionnelle de la population au-dessus de la MPC suite à l’augmentation du salaire minimum</a:t>
            </a:r>
            <a:endParaRPr lang="fr-CA" sz="1000" u="sng" dirty="0" smtClean="0"/>
          </a:p>
          <a:p>
            <a:pPr algn="just"/>
            <a:endParaRPr lang="fr-FR" sz="1000"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54029" y="4421825"/>
            <a:ext cx="6682961" cy="4420207"/>
          </a:xfrm>
        </p:spPr>
        <p:txBody>
          <a:bodyPr>
            <a:noAutofit/>
          </a:bodyPr>
          <a:lstStyle/>
          <a:p>
            <a:r>
              <a:rPr lang="fr-CA" sz="1100" u="sng" dirty="0" smtClean="0"/>
              <a:t>À retenir</a:t>
            </a:r>
          </a:p>
          <a:p>
            <a:pPr defTabSz="914138">
              <a:defRPr/>
            </a:pPr>
            <a:r>
              <a:rPr lang="fr-CA" sz="1100" dirty="0" smtClean="0"/>
              <a:t>Les 13 critères apportent un éclairage utile pour déterminer le niveau du salaire minimum, mais le gouvernement du Québec accorde un poids prépondérant aux impacts économiques. </a:t>
            </a:r>
          </a:p>
          <a:p>
            <a:pPr defTabSz="914138">
              <a:defRPr/>
            </a:pPr>
            <a:endParaRPr lang="fr-CA" sz="1100" dirty="0" smtClean="0"/>
          </a:p>
          <a:p>
            <a:pPr defTabSz="914138">
              <a:defRPr/>
            </a:pPr>
            <a:r>
              <a:rPr lang="fr-CA" sz="1100" dirty="0" smtClean="0"/>
              <a:t>Plus concrètement, un seul des 13 critères a un effet déterminant : il s’agit du ratio salaire minimum / salaire moyen, aussi nommé « indice de Kaitz </a:t>
            </a:r>
            <a:r>
              <a:rPr lang="fr-CA" sz="1100" baseline="30000" dirty="0" smtClean="0"/>
              <a:t>»1</a:t>
            </a:r>
            <a:r>
              <a:rPr lang="fr-CA" sz="1100" dirty="0" smtClean="0"/>
              <a:t>. </a:t>
            </a:r>
          </a:p>
          <a:p>
            <a:pPr defTabSz="914138">
              <a:defRPr/>
            </a:pPr>
            <a:endParaRPr lang="fr-CA" sz="1100" dirty="0" smtClean="0"/>
          </a:p>
          <a:p>
            <a:pPr defTabSz="914138">
              <a:defRPr/>
            </a:pPr>
            <a:r>
              <a:rPr lang="fr-CA" sz="1100" dirty="0" smtClean="0"/>
              <a:t>Le gouvernement cherche à maintenir ce ratio entre 45 et 47 % du salaire horaire moyen des travailleurs rémunérés à l’heure. Ce ratio permettrait, selon le gouvernement du Québec, « d’assurer une rémunération équitable aux salariés qui le reçoivent et de maintenir l’incitation au travail sans nuire à l’emploi ni à la compétitivité des entreprises »</a:t>
            </a:r>
            <a:r>
              <a:rPr lang="fr-CA" sz="1100" baseline="30000" dirty="0" smtClean="0"/>
              <a:t> 2</a:t>
            </a:r>
            <a:r>
              <a:rPr lang="fr-CA" sz="1100" dirty="0" smtClean="0"/>
              <a:t>. </a:t>
            </a:r>
          </a:p>
          <a:p>
            <a:pPr defTabSz="914138">
              <a:defRPr/>
            </a:pPr>
            <a:endParaRPr lang="fr-CA" sz="1100" dirty="0" smtClean="0"/>
          </a:p>
          <a:p>
            <a:pPr defTabSz="914138"/>
            <a:r>
              <a:rPr lang="fr-CA" sz="1100" dirty="0" smtClean="0"/>
              <a:t>Le ratio de 47 % s’appuie sur les travaux de plusieurs économistes, et principalement sur ceux de Pierre Fortin. Celui-ci estime qu’un salaire minimum supérieur correspondant à 45 % du salaire moyen ne comporterait pas beaucoup de risques, alors qu’un ratio de 50 % pourrait nuire à l’emploi</a:t>
            </a:r>
            <a:r>
              <a:rPr lang="fr-CA" sz="1100" baseline="30000" dirty="0" smtClean="0"/>
              <a:t>3</a:t>
            </a:r>
            <a:r>
              <a:rPr lang="fr-CA" sz="1100" dirty="0" smtClean="0"/>
              <a:t>. Pierre Fortin affirmait, en 2010, que «[…] chaque hausse de 1 % du rapport entre le salaire minimum et le salaire moyen entraînerait une baisse estimative de 8 000 emplois au Québec» et que «[…] le rapport de 45 % entre le salaire minimum et le salaire moyen doit être considéré comme une borne supérieure à ne pas dépasser et qu’un retour progressif vers les 42 % ou 43 % pourrait même être envisagé »</a:t>
            </a:r>
            <a:r>
              <a:rPr lang="fr-CA" sz="1100" baseline="30000" dirty="0" smtClean="0"/>
              <a:t>4</a:t>
            </a:r>
            <a:r>
              <a:rPr lang="fr-CA" sz="1100" dirty="0" smtClean="0"/>
              <a:t>. </a:t>
            </a:r>
          </a:p>
          <a:p>
            <a:endParaRPr lang="fr-CA" sz="1100" dirty="0" smtClean="0"/>
          </a:p>
          <a:p>
            <a:pPr defTabSz="914138">
              <a:defRPr/>
            </a:pPr>
            <a:r>
              <a:rPr lang="fr-CA" sz="1100" dirty="0" smtClean="0"/>
              <a:t>Le ministère du Travail estimait quant à lui que ce ratio ne devait pas dépasser 47 %. « Si la hausse envisagée du taux du salaire minimum porte ce ratio à plus de 47 %, la décision de procéder doit être prise après que le ministère du Travail a consulté le ministère des Finances, celui du Développement économique, de l’Innovation et de l’Exportation ainsi que celui de l’Emploi et de la Solidarité sociale »</a:t>
            </a:r>
            <a:r>
              <a:rPr lang="fr-CA" sz="1100" baseline="30000" dirty="0" smtClean="0"/>
              <a:t> 5</a:t>
            </a:r>
            <a:r>
              <a:rPr lang="fr-CA" sz="1100" dirty="0" smtClean="0"/>
              <a:t>.</a:t>
            </a:r>
          </a:p>
          <a:p>
            <a:endParaRPr lang="fr-CA" sz="1100" dirty="0" smtClean="0"/>
          </a:p>
          <a:p>
            <a:r>
              <a:rPr lang="fr-CA" sz="1100" b="1" dirty="0" smtClean="0"/>
              <a:t>Ces conclusions sont contestées par plusieurs autres économistes et analystes, et l’utilisation de ce ratio pour fixer le niveau du salaire minimum et la place prépondérante qu’on lui accorde sont fortement critiquées.</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62583" y="4421823"/>
            <a:ext cx="6708632" cy="4645910"/>
          </a:xfrm>
        </p:spPr>
        <p:txBody>
          <a:bodyPr>
            <a:noAutofit/>
          </a:bodyPr>
          <a:lstStyle/>
          <a:p>
            <a:pPr algn="just"/>
            <a:r>
              <a:rPr lang="fr-CA" sz="900" u="sng" dirty="0" smtClean="0"/>
              <a:t>À retenir</a:t>
            </a:r>
          </a:p>
          <a:p>
            <a:pPr algn="just" defTabSz="914138"/>
            <a:r>
              <a:rPr lang="fr-CA" sz="900" dirty="0" smtClean="0"/>
              <a:t>Ce ratio et, surtout, sa prévalence dans le processus de détermination du taux du salaire minimum sont remis en question par certainEs économistes ainsi que par de nombreuses organisations syndicales et communautaires. En effet, l’utilisation que fait le gouvernement de ce ratio limite fortement la hausse possible du salaire minimum ainsi que l’atteinte d’objectifs sociaux, notamment en matière de réduction de la pauvreté. </a:t>
            </a:r>
          </a:p>
          <a:p>
            <a:pPr algn="just"/>
            <a:endParaRPr lang="fr-CA" sz="900" u="sng" dirty="0" smtClean="0"/>
          </a:p>
          <a:p>
            <a:pPr algn="just">
              <a:buFont typeface="Arial" pitchFamily="34" charset="0"/>
              <a:buChar char="•"/>
            </a:pPr>
            <a:r>
              <a:rPr lang="fr-CA" sz="1000" dirty="0" smtClean="0"/>
              <a:t> </a:t>
            </a:r>
            <a:r>
              <a:rPr lang="fr-CA" sz="1000" b="1" dirty="0" smtClean="0"/>
              <a:t>Pas de consensus scientifique sur les effets précis du salaire minimum sur l’emploi: </a:t>
            </a:r>
            <a:r>
              <a:rPr lang="fr-CA" sz="900" dirty="0" smtClean="0"/>
              <a:t>en accordant autant d’importance à ce ratio, le gouvernement du Québec soutient l’idée qu’un salaire minimum supérieur à 47 % du salaire moyen entraine une hausse marquée du chômage. Or, il n’existe pas de consensus scientifique quant aux effets précis du salaire minimum sur l’emploi. Par exemple, aux États-Unis, deux pétitions opposées, l’une favorable à une hausse substantielle du salaire minimum et l’autre s’y opposant, ont chacune été signées par plus de 500 économistes</a:t>
            </a:r>
            <a:r>
              <a:rPr lang="fr-CA" sz="900" baseline="30000" dirty="0" smtClean="0"/>
              <a:t>1</a:t>
            </a:r>
            <a:r>
              <a:rPr lang="fr-CA" sz="900" dirty="0" smtClean="0"/>
              <a:t>.</a:t>
            </a:r>
          </a:p>
          <a:p>
            <a:pPr algn="just">
              <a:buFont typeface="Arial" pitchFamily="34" charset="0"/>
              <a:buChar char="•"/>
            </a:pPr>
            <a:endParaRPr lang="fr-CA" sz="1000" dirty="0" smtClean="0"/>
          </a:p>
          <a:p>
            <a:pPr algn="just" defTabSz="914138">
              <a:buFont typeface="Arial" pitchFamily="34" charset="0"/>
              <a:buChar char="•"/>
              <a:defRPr/>
            </a:pPr>
            <a:r>
              <a:rPr lang="fr-CA" sz="1000" dirty="0" smtClean="0"/>
              <a:t> </a:t>
            </a:r>
            <a:r>
              <a:rPr lang="fr-CA" sz="1000" b="1" dirty="0" smtClean="0"/>
              <a:t>D’autres facteurs ont plus d’influence sur l’emploi: </a:t>
            </a:r>
            <a:r>
              <a:rPr lang="fr-CA" sz="900" dirty="0" smtClean="0"/>
              <a:t>la croissance économique et les changements démographiques influencent davantage l’emploi que les variations du ratio salaire minimum / salaire moyen. En effet, comme le soulignait un sous-ministre du Ministère du Travail, « […] il s’avère que l’activité économique provinciale est au moins deux fois plus importante pour la création d’emplois que le ratio du salaire minimum sur le salaire moyen. Le poids démographique des 15 à 24 ans a aussi plus d’influence sur l’emploi que le ratio du salaire minimum/salaire moyen »</a:t>
            </a:r>
            <a:r>
              <a:rPr lang="fr-CA" sz="900" baseline="30000" dirty="0" smtClean="0"/>
              <a:t>2</a:t>
            </a:r>
            <a:r>
              <a:rPr lang="fr-CA" sz="900" dirty="0" smtClean="0"/>
              <a:t>. </a:t>
            </a:r>
          </a:p>
          <a:p>
            <a:pPr algn="just" defTabSz="914138">
              <a:defRPr/>
            </a:pPr>
            <a:endParaRPr lang="fr-CA" sz="900" dirty="0" smtClean="0"/>
          </a:p>
          <a:p>
            <a:pPr algn="just" defTabSz="914138">
              <a:defRPr/>
            </a:pPr>
            <a:r>
              <a:rPr lang="fr-CA" sz="900" dirty="0" smtClean="0"/>
              <a:t>À ce titre, le blogue économique de Jeanne </a:t>
            </a:r>
            <a:r>
              <a:rPr lang="fr-CA" sz="900" dirty="0" err="1" smtClean="0"/>
              <a:t>Émard</a:t>
            </a:r>
            <a:r>
              <a:rPr lang="fr-CA" sz="900" dirty="0" smtClean="0"/>
              <a:t> souligne « qu’on ne peut comparer les effets d’une hausse du salaire minimum lorsque plein de jeunes arrivent sur le marché du travail comme dans les années 1970 et lorsque que tous les employeurs qui embauchent à ce salaire se plaignent de manquer de main-d'œuvre. Dans ce dernier cas, les employeurs ne peuvent que bénéficier d’une telle hausse, car elle attirera plus de personnes sur le marché du travail »</a:t>
            </a:r>
            <a:r>
              <a:rPr lang="fr-CA" sz="900" baseline="30000" dirty="0" smtClean="0"/>
              <a:t>3</a:t>
            </a:r>
            <a:r>
              <a:rPr lang="fr-CA" sz="900" dirty="0" smtClean="0"/>
              <a:t>. </a:t>
            </a:r>
          </a:p>
          <a:p>
            <a:pPr algn="just" defTabSz="914138">
              <a:defRPr/>
            </a:pPr>
            <a:endParaRPr lang="fr-CA" sz="900" dirty="0" smtClean="0"/>
          </a:p>
          <a:p>
            <a:pPr algn="just" defTabSz="914138">
              <a:defRPr/>
            </a:pPr>
            <a:r>
              <a:rPr lang="fr-CA" sz="900" dirty="0" smtClean="0"/>
              <a:t>En conséquence, </a:t>
            </a:r>
            <a:r>
              <a:rPr lang="fr-CA" sz="1000" b="1" dirty="0" smtClean="0"/>
              <a:t>les situations où une augmentation du ratio salaire minimum / salaire moyen nuirait à l’emploi sont « rares</a:t>
            </a:r>
            <a:r>
              <a:rPr lang="fr-CA" sz="900" b="1" dirty="0" smtClean="0"/>
              <a:t> », </a:t>
            </a:r>
            <a:r>
              <a:rPr lang="fr-CA" sz="900" dirty="0" smtClean="0"/>
              <a:t>rappelait un sous-ministre du ministère du Travail : elles ne se produiraient que « dans le contexte où il n’y a pas de croissance économique en termes réels et que le poids démographique des 15 à 24 ans demeure stable (ou augmente)»</a:t>
            </a:r>
            <a:r>
              <a:rPr lang="fr-CA" sz="900" baseline="30000" dirty="0" smtClean="0"/>
              <a:t>4</a:t>
            </a:r>
            <a:r>
              <a:rPr lang="fr-CA" sz="900" dirty="0" smtClean="0"/>
              <a:t>.</a:t>
            </a:r>
          </a:p>
          <a:p>
            <a:pPr algn="just" defTabSz="914138"/>
            <a:endParaRPr lang="fr-CA" sz="900" dirty="0" smtClean="0"/>
          </a:p>
          <a:p>
            <a:pPr algn="just" defTabSz="914138"/>
            <a:r>
              <a:rPr lang="fr-CA" sz="1000" b="1" dirty="0" smtClean="0"/>
              <a:t>Plusieurs provinces canadiennes acceptent de voir le ratio salaire minimum/salaire moyen dépasser le seuil des 47 % et ce, sans que leur économie ne s’écroule pour autant.</a:t>
            </a:r>
            <a:r>
              <a:rPr lang="fr-CA" sz="900" b="1" dirty="0" smtClean="0"/>
              <a:t> </a:t>
            </a:r>
            <a:r>
              <a:rPr lang="fr-CA" sz="900" dirty="0" smtClean="0"/>
              <a:t>En septembre 2015, c’était le cas de cinq provinces: l’Île-du-Prince-Édouard (0,5325), la Nouvelle-Écosse (0,5106), le Nouveau-Brunswick (0,5032), le Manitoba (0,4922) et l’Ontario (0,4831). Le Québec se trouve au sixième rang des provinces ayant le ratio le plus élevé, avec un ratio de 0,4676</a:t>
            </a:r>
            <a:r>
              <a:rPr lang="fr-CA" sz="900" baseline="30000" dirty="0" smtClean="0"/>
              <a:t>5</a:t>
            </a:r>
            <a:r>
              <a:rPr lang="fr-CA" sz="900" dirty="0" smtClean="0"/>
              <a:t>.</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algn="just" defTabSz="932969">
              <a:spcAft>
                <a:spcPts val="612"/>
              </a:spcAft>
              <a:defRPr/>
            </a:pPr>
            <a:r>
              <a:rPr lang="fr-CA" u="sng" dirty="0" smtClean="0"/>
              <a:t>À retenir</a:t>
            </a:r>
          </a:p>
          <a:p>
            <a:pPr algn="just" defTabSz="932969">
              <a:spcAft>
                <a:spcPts val="612"/>
              </a:spcAft>
              <a:defRPr/>
            </a:pPr>
            <a:r>
              <a:rPr lang="fr-CA" dirty="0" smtClean="0"/>
              <a:t>Quand on s’intéresse au profil et au sort des travailleuses et travailleurs à bas salaire, il est important de ne pas seulement inclure les personnes qui gagnent le salaire minimum. Il faut aussi inclure celles qui gagnent légèrement plus puisqu’elles sont fort nombreuses et qu’elles partagent souvent des caractéristiques socio-économiques similaires à celles rémunérées au taux du salaire minimum. </a:t>
            </a:r>
          </a:p>
          <a:p>
            <a:pPr algn="just" defTabSz="932969">
              <a:spcAft>
                <a:spcPts val="612"/>
              </a:spcAft>
              <a:defRPr/>
            </a:pPr>
            <a:endParaRPr lang="fr-CA" dirty="0" smtClean="0"/>
          </a:p>
          <a:p>
            <a:pPr algn="just">
              <a:spcAft>
                <a:spcPts val="612"/>
              </a:spcAft>
            </a:pPr>
            <a:r>
              <a:rPr lang="fr-CA" dirty="0" smtClean="0"/>
              <a:t>Ainsi, en 2015: </a:t>
            </a:r>
          </a:p>
          <a:p>
            <a:pPr algn="just">
              <a:spcAft>
                <a:spcPts val="612"/>
              </a:spcAft>
              <a:buFont typeface="Arial" pitchFamily="34" charset="0"/>
              <a:buChar char="•"/>
            </a:pPr>
            <a:r>
              <a:rPr lang="fr-CA" dirty="0" smtClean="0"/>
              <a:t> 211 500 personnes étaient rémunérées au salaire minimum. C’est 6% des salariéEs du Québec.</a:t>
            </a:r>
          </a:p>
          <a:p>
            <a:pPr algn="just">
              <a:spcAft>
                <a:spcPts val="612"/>
              </a:spcAft>
              <a:buFont typeface="Arial" pitchFamily="34" charset="0"/>
              <a:buChar char="•"/>
            </a:pPr>
            <a:endParaRPr lang="fr-CA" dirty="0" smtClean="0"/>
          </a:p>
          <a:p>
            <a:pPr algn="just">
              <a:spcAft>
                <a:spcPts val="612"/>
              </a:spcAft>
              <a:buFont typeface="Arial" pitchFamily="34" charset="0"/>
              <a:buChar char="•"/>
            </a:pPr>
            <a:r>
              <a:rPr lang="fr-CA" dirty="0" smtClean="0"/>
              <a:t> 426 200 personnes gagnaient ou le salaire minimum, ou un peu plus que le salaire minimum (jusqu’à 10 % de plus, soit environ 11,60$ l’heure). Cela représentait 12% des salariéEs.</a:t>
            </a:r>
          </a:p>
          <a:p>
            <a:pPr algn="just">
              <a:spcAft>
                <a:spcPts val="612"/>
              </a:spcAft>
              <a:buFont typeface="Arial" pitchFamily="34" charset="0"/>
              <a:buChar char="•"/>
            </a:pPr>
            <a:endParaRPr lang="fr-CA" dirty="0" smtClean="0"/>
          </a:p>
          <a:p>
            <a:pPr algn="just">
              <a:spcAft>
                <a:spcPts val="612"/>
              </a:spcAft>
              <a:buFont typeface="Arial" pitchFamily="34" charset="0"/>
              <a:buChar char="•"/>
            </a:pPr>
            <a:r>
              <a:rPr lang="fr-CA" dirty="0" smtClean="0"/>
              <a:t> Près de </a:t>
            </a:r>
            <a:r>
              <a:rPr lang="fr-CA" b="1" dirty="0" smtClean="0"/>
              <a:t>1 million de personnes </a:t>
            </a:r>
            <a:r>
              <a:rPr lang="fr-CA" dirty="0" smtClean="0"/>
              <a:t>étaient rémunéréEs 15 $ l’heure ou moins. </a:t>
            </a:r>
            <a:r>
              <a:rPr lang="fr-CA" b="1" dirty="0" smtClean="0"/>
              <a:t>Cela représentait plus du quart (27%) des employéEs du Québec.</a:t>
            </a:r>
          </a:p>
          <a:p>
            <a:pPr algn="just">
              <a:spcAft>
                <a:spcPts val="612"/>
              </a:spcAft>
            </a:pPr>
            <a:endParaRPr lang="fr-CA" dirty="0" smtClean="0"/>
          </a:p>
          <a:p>
            <a:pPr algn="just" defTabSz="932969">
              <a:spcAft>
                <a:spcPts val="612"/>
              </a:spcAft>
              <a:defRPr/>
            </a:pPr>
            <a:r>
              <a:rPr lang="fr-CA" dirty="0" smtClean="0"/>
              <a:t>Comme nous le verrons plus loin, plusieurs indicateurs de sortie de pauvreté pointent vers un salaire horaire environnant les 15 $ l’heure.</a:t>
            </a:r>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pPr algn="just">
              <a:spcAft>
                <a:spcPts val="612"/>
              </a:spcAft>
            </a:pPr>
            <a:r>
              <a:rPr lang="fr-CA" dirty="0" smtClean="0"/>
              <a:t>Comme nous l’avons vu, la part de salariéEs qui gagnent de relativement bas salaires est importante au Québec. L’économie du Québec est à l’image de l’économie canadienne. Le Québec s’est pourtant doté d’une Stratégie de lutte à la pauvreté. </a:t>
            </a:r>
            <a:endParaRPr lang="fr-CA" u="sng" dirty="0" smtClean="0"/>
          </a:p>
          <a:p>
            <a:pPr algn="just">
              <a:spcAft>
                <a:spcPts val="612"/>
              </a:spcAft>
            </a:pPr>
            <a:endParaRPr lang="fr-CA" dirty="0" smtClean="0"/>
          </a:p>
          <a:p>
            <a:pPr algn="just">
              <a:spcAft>
                <a:spcPts val="612"/>
              </a:spcAft>
            </a:pPr>
            <a:r>
              <a:rPr lang="fr-CA" dirty="0" smtClean="0"/>
              <a:t>En effet, le Canada est parmi les pays de l’OCDE qui ont le plus haut taux de salariéEs travaillant à temps plein et gagnant de bas salaires (le taux de bas salaires dans l’économie canadienne dépasse les 20% et s’approche de celui des États-Unis ou de la Corée…). C’est une conséquence de la structure de notre économie, mais aussi un choix politique, notamment parce que les gouvernements maintiennent le salaire minimum à un bas niveau.</a:t>
            </a:r>
          </a:p>
          <a:p>
            <a:pPr algn="just">
              <a:spcAft>
                <a:spcPts val="612"/>
              </a:spcAft>
            </a:pPr>
            <a:endParaRPr lang="fr-CA" dirty="0" smtClean="0"/>
          </a:p>
          <a:p>
            <a:pPr algn="just">
              <a:spcAft>
                <a:spcPts val="612"/>
              </a:spcAft>
            </a:pPr>
            <a:r>
              <a:rPr lang="fr-CA" dirty="0" smtClean="0"/>
              <a:t>D’un côté, le gouvernement dit chercher à promouvoir l’équité et à réduire la pauvreté, mais de l’autre, ses actions (ou inactions) permettent le développement d’un marché du travail de plus en plus précaire.</a:t>
            </a:r>
          </a:p>
          <a:p>
            <a:pPr algn="just">
              <a:spcAft>
                <a:spcPts val="612"/>
              </a:spcAft>
            </a:pPr>
            <a:endParaRPr lang="fr-CA" dirty="0" smtClean="0"/>
          </a:p>
          <a:p>
            <a:pPr algn="just">
              <a:spcAft>
                <a:spcPts val="612"/>
              </a:spcAft>
            </a:pPr>
            <a:endParaRPr lang="fr-CA" dirty="0" smtClean="0"/>
          </a:p>
          <a:p>
            <a:pPr algn="just">
              <a:spcAft>
                <a:spcPts val="612"/>
              </a:spcAft>
            </a:pPr>
            <a:endParaRPr lang="fr-CA" u="sng" dirty="0" smtClean="0"/>
          </a:p>
          <a:p>
            <a:pPr algn="just">
              <a:spcAft>
                <a:spcPts val="612"/>
              </a:spcAft>
            </a:pPr>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13924" y="4189097"/>
            <a:ext cx="6563166" cy="4955194"/>
          </a:xfrm>
        </p:spPr>
        <p:txBody>
          <a:bodyPr>
            <a:noAutofit/>
          </a:bodyPr>
          <a:lstStyle/>
          <a:p>
            <a:pPr algn="just"/>
            <a:r>
              <a:rPr lang="fr-CA" sz="900" u="sng" dirty="0" smtClean="0"/>
              <a:t>À retenir</a:t>
            </a:r>
          </a:p>
          <a:p>
            <a:pPr algn="just">
              <a:spcAft>
                <a:spcPts val="612"/>
              </a:spcAft>
            </a:pPr>
            <a:r>
              <a:rPr lang="fr-CA" sz="900" dirty="0" smtClean="0"/>
              <a:t>Au Québec, comme ailleurs au Canada, il n’existe pas de seuil officiel de sortie de pauvreté. Toutefois, il existe plusieurs indicateurs qui permettent de situer quand une personne est considérée à faible revenu ou en situation de pauvreté. Cette figure nous permet de situer différents niveaux de revenu de travail (à gauche) et les principaux indicateurs de sortie de pauvreté utilisés par le Collectif pour un Québec sans pauvreté (à droite). La progression des revenus est ainsi représentée par trois couleurs – le rouge, le jaune et le vert – , jointes par des zones de transition. </a:t>
            </a:r>
          </a:p>
          <a:p>
            <a:pPr algn="just">
              <a:spcAft>
                <a:spcPts val="612"/>
              </a:spcAft>
            </a:pPr>
            <a:r>
              <a:rPr lang="fr-CA" sz="900" dirty="0" smtClean="0"/>
              <a:t>Au Québec, en 2016, travailler à temps plein au </a:t>
            </a:r>
            <a:r>
              <a:rPr lang="fr-CA" sz="900" b="1" dirty="0" smtClean="0"/>
              <a:t>salaire minimum </a:t>
            </a:r>
            <a:r>
              <a:rPr lang="fr-CA" sz="900" dirty="0" smtClean="0"/>
              <a:t>est encore synonyme de précarité économique. Par exemple, une personne vivant seule à Montréal et travaillant au salaire minimum 35 heures par semaine pendant toute l’année n’arrive pas à sortir de la pauvreté. En fait, elle arrive tout juste à sortir du rouge (le seuil de la Mesure du panier de consommation, la MPC) et à se loger, se nourrir, se vêtir et se déplacer. Un simple imprévu pourrait compromettre la satisfaction de ses besoins de base et la faire replonger dans le rouge. Pour être en mesure de sortir de la pauvreté, c’est-à-dire passer du jaune au vert (le seuil de la mesure de faible revenu 60 %, la MFR-60), une personne habitant seule à Montréal aurait dû gagner environ </a:t>
            </a:r>
            <a:r>
              <a:rPr lang="fr-CA" sz="900" b="1" dirty="0" smtClean="0"/>
              <a:t>15 $ l’heure </a:t>
            </a:r>
            <a:r>
              <a:rPr lang="fr-CA" sz="900" dirty="0" smtClean="0"/>
              <a:t>en 2016.</a:t>
            </a:r>
          </a:p>
          <a:p>
            <a:pPr algn="just" defTabSz="914138">
              <a:spcAft>
                <a:spcPts val="612"/>
              </a:spcAft>
              <a:defRPr/>
            </a:pPr>
            <a:r>
              <a:rPr lang="fr-CA" sz="900" dirty="0" smtClean="0"/>
              <a:t>Pour fins de comparaison, nous avons également situé sur cette figure le </a:t>
            </a:r>
            <a:r>
              <a:rPr lang="fr-CA" sz="900" b="1" dirty="0" smtClean="0"/>
              <a:t>salaire horaire moyen </a:t>
            </a:r>
            <a:r>
              <a:rPr lang="fr-CA" sz="900" dirty="0" smtClean="0"/>
              <a:t>(23,56 $) pour l’année 2015 (les données de 2016 ne sont pas encore disponibles). Une personne gagnant ce salaire et travaillant à temps plein (35 heures par semaine) se trouve dans le vert.</a:t>
            </a:r>
          </a:p>
          <a:p>
            <a:pPr algn="just" defTabSz="914138">
              <a:spcAft>
                <a:spcPts val="612"/>
              </a:spcAft>
              <a:defRPr/>
            </a:pPr>
            <a:r>
              <a:rPr lang="fr-CA" sz="900" dirty="0" smtClean="0"/>
              <a:t>Tous ces calculs ont été faits pour une personne seule. Notons que les personnes travaillant au salaire minimum et ayant des enfants (familles monoparentales ou familles biparentales) s’en sortent un peu mieux puisque les prestations familiales viennent hausser leur revenu. Malgré tout, une analyse faite par le Centre d’étude sur la pauvreté et l’exclusion montre </a:t>
            </a:r>
            <a:r>
              <a:rPr lang="fr-CA" sz="900" b="1" dirty="0" smtClean="0"/>
              <a:t>qu’aucun type de ménage dépendant d’un seul emploi à temps plein au salaire minimum n’arrive à atteindre le vert </a:t>
            </a:r>
            <a:r>
              <a:rPr lang="fr-CA" sz="900" dirty="0" smtClean="0"/>
              <a:t>(le seuil de la MFR-60) et à sortir de la pauvreté.</a:t>
            </a:r>
            <a:endParaRPr lang="fr-CA" sz="800" dirty="0" smtClean="0"/>
          </a:p>
          <a:p>
            <a:pPr algn="just">
              <a:spcAft>
                <a:spcPts val="612"/>
              </a:spcAft>
            </a:pPr>
            <a:r>
              <a:rPr lang="fr-CA" sz="800" u="sng" dirty="0" smtClean="0"/>
              <a:t>Informations complémentaires</a:t>
            </a:r>
          </a:p>
          <a:p>
            <a:pPr algn="just" defTabSz="914030">
              <a:spcAft>
                <a:spcPts val="612"/>
              </a:spcAft>
              <a:defRPr/>
            </a:pPr>
            <a:r>
              <a:rPr lang="fr-CA" sz="800" dirty="0" smtClean="0"/>
              <a:t>Nous avons estimé la valeur de la MFR-50, de la MFR-60 et de la MPC pour l’année 2016 en les indexant à l’aide de l’indice des prix à la consommation (IPC) du Québec.</a:t>
            </a:r>
          </a:p>
          <a:p>
            <a:pPr algn="just" defTabSz="914030">
              <a:spcAft>
                <a:spcPts val="612"/>
              </a:spcAft>
              <a:defRPr/>
            </a:pPr>
            <a:r>
              <a:rPr lang="fr-CA" sz="800" dirty="0" smtClean="0"/>
              <a:t>En 2016, </a:t>
            </a:r>
            <a:r>
              <a:rPr lang="fr-CA" sz="800" dirty="0" err="1" smtClean="0"/>
              <a:t>unE</a:t>
            </a:r>
            <a:r>
              <a:rPr lang="fr-CA" sz="800" dirty="0" smtClean="0"/>
              <a:t> </a:t>
            </a:r>
            <a:r>
              <a:rPr lang="fr-CA" sz="800" dirty="0" err="1" smtClean="0"/>
              <a:t>salariéE</a:t>
            </a:r>
            <a:r>
              <a:rPr lang="fr-CA" sz="800" dirty="0" smtClean="0"/>
              <a:t> </a:t>
            </a:r>
            <a:r>
              <a:rPr lang="fr-CA" sz="800" dirty="0" err="1" smtClean="0"/>
              <a:t>rémunéréE</a:t>
            </a:r>
            <a:r>
              <a:rPr lang="fr-CA" sz="800" dirty="0" smtClean="0"/>
              <a:t> au salaire minimum</a:t>
            </a:r>
            <a:r>
              <a:rPr lang="fr-CA" sz="800" b="1" dirty="0" smtClean="0"/>
              <a:t> </a:t>
            </a:r>
            <a:r>
              <a:rPr lang="fr-CA" sz="800" dirty="0" smtClean="0"/>
              <a:t>(10,55 $/h du 1</a:t>
            </a:r>
            <a:r>
              <a:rPr lang="fr-CA" sz="800" baseline="30000" dirty="0" smtClean="0"/>
              <a:t>er</a:t>
            </a:r>
            <a:r>
              <a:rPr lang="fr-CA" sz="800" dirty="0" smtClean="0"/>
              <a:t> janvier au 30 avril 2016 et 10,75 $/h à partir du 1</a:t>
            </a:r>
            <a:r>
              <a:rPr lang="fr-CA" sz="800" baseline="30000" dirty="0" smtClean="0"/>
              <a:t>er</a:t>
            </a:r>
            <a:r>
              <a:rPr lang="fr-CA" sz="800" dirty="0" smtClean="0"/>
              <a:t> mai 2016) et travaillant toute l’année, 35 heures par semaine gagnera un revenu brut de 19 446 $. Son revenu disponible (après impôts, transferts et cotisations) sera de </a:t>
            </a:r>
            <a:r>
              <a:rPr lang="fr-CA" sz="800" b="1" dirty="0" smtClean="0"/>
              <a:t>18 529 $, </a:t>
            </a:r>
            <a:r>
              <a:rPr lang="fr-CA" sz="800" dirty="0" smtClean="0"/>
              <a:t>la plaçant dans le jaune, légèrement au-dessus de la MPC.</a:t>
            </a:r>
          </a:p>
          <a:p>
            <a:pPr algn="just" defTabSz="914030">
              <a:spcAft>
                <a:spcPts val="612"/>
              </a:spcAft>
              <a:defRPr/>
            </a:pPr>
            <a:r>
              <a:rPr lang="fr-CA" sz="800" dirty="0" smtClean="0"/>
              <a:t>En 2016, en travaillant toute l’année, 35 heures par semaine, une personne rémunérée 15 $ l’heure gagnera un revenu brut de 27 300 $. Son revenu disponible sera de 22 946 $. Cela la place dans le vert, tout juste au-dessus de la MFR-60.</a:t>
            </a:r>
          </a:p>
          <a:p>
            <a:pPr algn="just" defTabSz="914030">
              <a:spcAft>
                <a:spcPts val="612"/>
              </a:spcAft>
              <a:defRPr/>
            </a:pPr>
            <a:r>
              <a:rPr lang="fr-CA" sz="800" dirty="0" smtClean="0">
                <a:sym typeface="Wingdings" pitchFamily="2" charset="2"/>
              </a:rPr>
              <a:t>L’IRIS a calculé qu’une personne vivant seule à Montréal, en 2016, doit avoir un revenu de 25 100 $ pour avoir un salaire viable et vivre « décemment ». Ce revenu doit s’élever à 22 474 $ à Trois-Rivières, 24 648 $ à Québec, 27 966 $ à Saguenay et 29 442 $ à Sept-Îles. Cela correspond à un salaire horaire moyen, pour ces 5 villes, d’environ 15,10 $ l’heure pour une personne travaillant 37,5 heures par semaine. En comparaison, une personne vivant </a:t>
            </a:r>
            <a:r>
              <a:rPr lang="fr-CA" sz="800" dirty="0" smtClean="0"/>
              <a:t>seule à Montréal devait gagner 15,78 $ l’heure pour avoir un salaire viable. Si cette même personne travaillait plutôt 35 heures par semaine, son salaire viable serait de 16,91 $ l’heure.	</a:t>
            </a:r>
            <a:endParaRPr lang="fr-CA" sz="800" dirty="0" smtClean="0">
              <a:sym typeface="Wingdings" pitchFamily="2" charset="2"/>
            </a:endParaRP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spcAft>
                <a:spcPts val="612"/>
              </a:spcAft>
            </a:pPr>
            <a:r>
              <a:rPr lang="fr-CA" b="0" u="sng" dirty="0" smtClean="0"/>
              <a:t>Note pour la formatrice ou le formateur</a:t>
            </a:r>
          </a:p>
          <a:p>
            <a:pPr algn="just">
              <a:spcAft>
                <a:spcPts val="612"/>
              </a:spcAft>
            </a:pPr>
            <a:endParaRPr lang="fr-CA" dirty="0" smtClean="0"/>
          </a:p>
          <a:p>
            <a:pPr algn="just">
              <a:spcAft>
                <a:spcPts val="612"/>
              </a:spcAft>
            </a:pPr>
            <a:r>
              <a:rPr lang="fr-CA" dirty="0" smtClean="0"/>
              <a:t>P</a:t>
            </a:r>
            <a:r>
              <a:rPr lang="fr-CA" b="0" u="none" dirty="0" smtClean="0"/>
              <a:t>ossibilité d’animation: </a:t>
            </a:r>
          </a:p>
          <a:p>
            <a:pPr algn="just">
              <a:spcAft>
                <a:spcPts val="612"/>
              </a:spcAft>
            </a:pPr>
            <a:r>
              <a:rPr lang="fr-CA" baseline="0" dirty="0" smtClean="0"/>
              <a:t>Poser cette question aux </a:t>
            </a:r>
            <a:r>
              <a:rPr lang="fr-CA" dirty="0" smtClean="0"/>
              <a:t>participantEs: </a:t>
            </a:r>
            <a:r>
              <a:rPr lang="fr-CA" u="none" baseline="0" dirty="0" smtClean="0"/>
              <a:t>Quand on pense aux personnes qui travaillent au taux du salaire minimum, à qui pense-t-on? </a:t>
            </a:r>
          </a:p>
          <a:p>
            <a:pPr algn="just">
              <a:spcAft>
                <a:spcPts val="612"/>
              </a:spcAft>
            </a:pPr>
            <a:endParaRPr lang="fr-CA" u="none" baseline="0" dirty="0" smtClean="0"/>
          </a:p>
          <a:p>
            <a:pPr algn="just">
              <a:spcAft>
                <a:spcPts val="612"/>
              </a:spcAft>
              <a:buFont typeface="Wingdings"/>
              <a:buChar char="à"/>
            </a:pPr>
            <a:r>
              <a:rPr lang="fr-CA" u="none" baseline="0" dirty="0" smtClean="0"/>
              <a:t>Recueillir les réponses, qui traceront peut-être un portrait stéréotypé de l’</a:t>
            </a:r>
            <a:r>
              <a:rPr lang="fr-CA" u="none" baseline="0" dirty="0" err="1" smtClean="0"/>
              <a:t>adolescentE</a:t>
            </a:r>
            <a:r>
              <a:rPr lang="fr-CA" u="none" baseline="0" dirty="0" smtClean="0"/>
              <a:t> et de l’</a:t>
            </a:r>
            <a:r>
              <a:rPr lang="fr-CA" u="none" baseline="0" dirty="0" err="1" smtClean="0"/>
              <a:t>étudiantE</a:t>
            </a:r>
            <a:r>
              <a:rPr lang="fr-CA" u="none" baseline="0" dirty="0" smtClean="0"/>
              <a:t> qui habite chez ses parents et qui travaille pour payer son cellulaire et ses sorties, et dont la situation d’améliorera lorsque ses études seront terminées.</a:t>
            </a:r>
          </a:p>
          <a:p>
            <a:pPr algn="just">
              <a:spcAft>
                <a:spcPts val="612"/>
              </a:spcAft>
              <a:buFont typeface="Wingdings"/>
              <a:buChar char="à"/>
            </a:pPr>
            <a:r>
              <a:rPr lang="fr-CA" u="none" baseline="0" dirty="0" smtClean="0">
                <a:sym typeface="Wingdings" pitchFamily="2" charset="2"/>
              </a:rPr>
              <a:t>Présenter ensuite la diapo suivante</a:t>
            </a:r>
            <a:r>
              <a:rPr lang="fr-CA" u="none" dirty="0" smtClean="0">
                <a:sym typeface="Wingdings" pitchFamily="2" charset="2"/>
              </a:rPr>
              <a:t> </a:t>
            </a:r>
            <a:r>
              <a:rPr lang="fr-CA" u="none" baseline="0" dirty="0" smtClean="0">
                <a:sym typeface="Wingdings" pitchFamily="2" charset="2"/>
              </a:rPr>
              <a:t>« Qui est rémunéré au salaire minimum? »</a:t>
            </a:r>
            <a:endParaRPr lang="fr-CA" u="none" dirty="0" smtClean="0"/>
          </a:p>
          <a:p>
            <a:pPr algn="just">
              <a:spcAft>
                <a:spcPts val="612"/>
              </a:spcAft>
            </a:pPr>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53518" y="4421823"/>
            <a:ext cx="6143875" cy="4189095"/>
          </a:xfrm>
        </p:spPr>
        <p:txBody>
          <a:bodyPr>
            <a:noAutofit/>
          </a:bodyPr>
          <a:lstStyle/>
          <a:p>
            <a:pPr algn="just"/>
            <a:r>
              <a:rPr lang="fr-CA" u="sng" dirty="0" smtClean="0"/>
              <a:t>À retenir</a:t>
            </a:r>
          </a:p>
          <a:p>
            <a:pPr algn="just"/>
            <a:r>
              <a:rPr lang="fr-CA" dirty="0" smtClean="0"/>
              <a:t>Qui sont les personnes travaillant au salaire minimum? En traçant leur portrait à partir des statistiques les plus récentes, on réalise rapidement qu’elles ne correspondent pas aux stéréotypes que les médias, les gouvernements et les employeurs tendent à véhiculer.  </a:t>
            </a:r>
          </a:p>
          <a:p>
            <a:pPr algn="just"/>
            <a:r>
              <a:rPr lang="fr-CA" dirty="0" smtClean="0"/>
              <a:t> </a:t>
            </a:r>
            <a:endParaRPr lang="fr-CA" u="sng" dirty="0" smtClean="0"/>
          </a:p>
          <a:p>
            <a:pPr algn="just"/>
            <a:r>
              <a:rPr lang="fr-CA" u="sng" dirty="0" smtClean="0"/>
              <a:t>Informations complémentaires</a:t>
            </a:r>
          </a:p>
          <a:p>
            <a:pPr algn="just" defTabSz="914138">
              <a:defRPr/>
            </a:pPr>
            <a:r>
              <a:rPr lang="fr-CA" dirty="0" smtClean="0"/>
              <a:t>Selon le ministère du Travail, de l’Emploi et de la Solidarité sociale, les deux tiers (63 %) des personnes qui travaillent au salaire minimum ne sont pas aux études. Selon l’Institut de la statistique du Québec, qui exclut de son analyse la période estivale, c'est environ la moitié des salariéEs travaillant au salaire minimum (pendant l’année scolaire seulement) qui ne sont pas des étudiantEs.</a:t>
            </a:r>
          </a:p>
          <a:p>
            <a:pPr algn="just" defTabSz="914138">
              <a:defRPr/>
            </a:pPr>
            <a:endParaRPr lang="fr-CA" dirty="0" smtClean="0"/>
          </a:p>
          <a:p>
            <a:r>
              <a:rPr lang="fr-CA" dirty="0" smtClean="0"/>
              <a:t>Le quart des personnes rémunérées au salaire minimum gagnent l’unique revenu de travail de leur ménage. Ce sont des personnes en couple, mais dont le ou la conjointe ne travaille pas (7,1 %), des personnes à la tête d'une famille monoparentale (5,6 %) ainsi que des célibataires vivant </a:t>
            </a:r>
            <a:r>
              <a:rPr lang="fr-CA" dirty="0" err="1" smtClean="0"/>
              <a:t>seulEs</a:t>
            </a:r>
            <a:r>
              <a:rPr lang="fr-CA" dirty="0" smtClean="0"/>
              <a:t> ou avec colocataire(s) (11,5 %).</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CA" u="sng" dirty="0" smtClean="0"/>
              <a:t>À retenir</a:t>
            </a:r>
          </a:p>
          <a:p>
            <a:pPr algn="just"/>
            <a:r>
              <a:rPr lang="fr-CA" dirty="0" smtClean="0"/>
              <a:t>Contrairement à certaines idées reçues, plus des 3/4 des salariéEs au salaire minimum (77 %) ont obtenu leur diplôme d’études secondaires ou ont commencé ou terminé des études postsecondaires. Seulement 23 % des travailleuses et travailleurs au salaire minimum n’ont pas terminé leur secondaire. </a:t>
            </a:r>
          </a:p>
          <a:p>
            <a:pPr algn="just"/>
            <a:endParaRPr lang="fr-CA" dirty="0" smtClean="0"/>
          </a:p>
          <a:p>
            <a:pPr algn="just" defTabSz="914138"/>
            <a:r>
              <a:rPr lang="fr-CA" dirty="0" smtClean="0"/>
              <a:t>Dans le groupe des personnes gagnant jusqu’à environ 15 $ l’heure (15,51 $ et moins), près de 80% ont obtenu au moins leur diplôme d’études secondaires.</a:t>
            </a:r>
          </a:p>
          <a:p>
            <a:pPr algn="just"/>
            <a:endParaRPr lang="fr-CA" dirty="0" smtClean="0"/>
          </a:p>
          <a:p>
            <a:pPr algn="just"/>
            <a:r>
              <a:rPr lang="fr-CA" dirty="0" smtClean="0"/>
              <a:t>Par ailleurs, chez les travailleuses et travailleurs au salaire minimum qui ne sont pas aux études, plus de la moitié ont au moins un diplôme d’études postsecondaires.</a:t>
            </a:r>
          </a:p>
          <a:p>
            <a:pPr algn="just"/>
            <a:endParaRPr lang="fr-CA" dirty="0" smtClean="0"/>
          </a:p>
          <a:p>
            <a:pPr algn="just" defTabSz="932969">
              <a:defRPr/>
            </a:pPr>
            <a:r>
              <a:rPr lang="fr-CA" dirty="0" smtClean="0"/>
              <a:t>La proportion de diplôméEs universitaires demeure significativement plus faible chez les personnes rémunérées au salaire minimum ainsi que chez celles gagnant 15,51$  l’heure et moins (respectivement 9,2 % et 10,5 %) que dans l’ensemble des salariéEs (24,8 %).</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sz="1400" dirty="0" smtClean="0"/>
          </a:p>
        </p:txBody>
      </p:sp>
      <p:sp>
        <p:nvSpPr>
          <p:cNvPr id="4" name="Espace réservé du numéro de diapositive 3"/>
          <p:cNvSpPr>
            <a:spLocks noGrp="1"/>
          </p:cNvSpPr>
          <p:nvPr>
            <p:ph type="sldNum" sz="quarter" idx="10"/>
          </p:nvPr>
        </p:nvSpPr>
        <p:spPr/>
        <p:txBody>
          <a:bodyPr/>
          <a:lstStyle/>
          <a:p>
            <a:fld id="{2676F396-38B5-F64B-B60B-9D17FDAD6449}"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CA" u="sng" dirty="0" smtClean="0"/>
              <a:t>À retenir</a:t>
            </a:r>
          </a:p>
          <a:p>
            <a:pPr algn="just"/>
            <a:r>
              <a:rPr lang="fr-CA" dirty="0" smtClean="0"/>
              <a:t>Plusieurs opposantEs à une augmentation substantielle du salaire minimum s’inquiètent que pareille augmentation pousse les entreprises à déménager là où les coûts de main-d’œuvre sont moins élevés, pour demeurer compétitives.</a:t>
            </a:r>
          </a:p>
          <a:p>
            <a:pPr algn="just"/>
            <a:endParaRPr lang="fr-CA" dirty="0" smtClean="0"/>
          </a:p>
          <a:p>
            <a:pPr algn="just"/>
            <a:r>
              <a:rPr lang="fr-CA" dirty="0" smtClean="0"/>
              <a:t>Or, on constate que la majorité des emplois au salaire minimum sont concentrés dans des secteurs d’activité qui risquent peu ou pas d’être délocalisés. Sur dix personnes rémunérées au salaire minimum, neuf travaillent dans le secteur des services, dont sept dans les secteurs du commerce de détail, de l’hébergement, de la restauration, des soins de santé et de l’assistance sociale. Les emplois dans le secteur primaire et de la fabrication représentent ensemble moins de 10% des emplois au salaire minimum.</a:t>
            </a:r>
          </a:p>
          <a:p>
            <a:pPr algn="just">
              <a:spcAft>
                <a:spcPts val="1224"/>
              </a:spcAft>
            </a:pPr>
            <a:endParaRPr lang="fr-CA" dirty="0" smtClean="0"/>
          </a:p>
          <a:p>
            <a:pPr algn="just">
              <a:spcAft>
                <a:spcPts val="1224"/>
              </a:spcAft>
            </a:pPr>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97836" y="4421822"/>
            <a:ext cx="6631620" cy="4585595"/>
          </a:xfrm>
        </p:spPr>
        <p:txBody>
          <a:bodyPr>
            <a:noAutofit/>
          </a:bodyPr>
          <a:lstStyle/>
          <a:p>
            <a:pPr algn="just">
              <a:spcAft>
                <a:spcPts val="612"/>
              </a:spcAft>
            </a:pPr>
            <a:r>
              <a:rPr lang="fr-CA" sz="1100" u="sng" dirty="0" smtClean="0"/>
              <a:t>À retenir</a:t>
            </a:r>
          </a:p>
          <a:p>
            <a:pPr algn="just">
              <a:spcAft>
                <a:spcPts val="612"/>
              </a:spcAft>
            </a:pPr>
            <a:r>
              <a:rPr lang="fr-CA" sz="1100" dirty="0" smtClean="0"/>
              <a:t>Il y a une tendance à considérer les emplois rémunérés au salaire minimum ou tout juste au-dessus comme nécessitant peu de qualifications. Mais est-ce vraiment le cas? Par exemple, est-ce que le travail d'</a:t>
            </a:r>
            <a:r>
              <a:rPr lang="fr-CA" sz="1100" dirty="0" err="1" smtClean="0"/>
              <a:t>unE</a:t>
            </a:r>
            <a:r>
              <a:rPr lang="fr-CA" sz="1100" dirty="0" smtClean="0"/>
              <a:t> préposéE aux bénéficiaires demande véritablement moins de compétences qu'un emploi dans le secteur manufacturier, qui lui, est souvent mieux rémunéré et considéré comme « une bonne job » et un emploi « qualifié »?</a:t>
            </a:r>
          </a:p>
          <a:p>
            <a:pPr algn="just">
              <a:spcAft>
                <a:spcPts val="612"/>
              </a:spcAft>
            </a:pPr>
            <a:r>
              <a:rPr lang="fr-CA" sz="1100" dirty="0" smtClean="0"/>
              <a:t>Un sondage effectué à l’été 2016 par l’Observatoire de la pauvreté et des inégalités au Québec révèle que les personnes rémunérées moins de 15 $ l’heure doivent posséder ou acquérir plusieurs compétences pour voir au bon fonctionnement de l’entreprise. Pensons notamment à la polyvalence, à la capacité de travailler rapidement et sous pression, à l’autonomie, à l’entregent, etc.</a:t>
            </a:r>
          </a:p>
          <a:p>
            <a:pPr algn="just">
              <a:spcAft>
                <a:spcPts val="612"/>
              </a:spcAft>
            </a:pPr>
            <a:r>
              <a:rPr lang="fr-CA" sz="1100" dirty="0" smtClean="0"/>
              <a:t>Alors, pourquoi juge-t-on les emplois peu rémunérés, et tout particulièrement ceux du secteur des services, comme étant « peu qualifiés »? Rappelons-nous que ces emplois reposent souvent sur des tâches que l’on retrouve également dans la sphère domestique, traditionnellement associés aux femmes. Cela entraine une sous-évaluation de la valeur du travail. </a:t>
            </a:r>
          </a:p>
          <a:p>
            <a:pPr algn="just">
              <a:spcAft>
                <a:spcPts val="612"/>
              </a:spcAft>
            </a:pPr>
            <a:r>
              <a:rPr lang="fr-CA" sz="1100" dirty="0" smtClean="0"/>
              <a:t>Le vocabulaire fréquemment utilisé pour parler des emplois au salaire minimum contribue à les dévaluer : « petites jobs », « emplois peu qualifiés », « jobs d’étudiants » … Il nous apparait nécessaire d’en prendre conscience, de redorer l’image de ces emplois et de reconnaître leur utilité par un salaire juste. </a:t>
            </a:r>
          </a:p>
          <a:p>
            <a:pPr algn="just">
              <a:spcAft>
                <a:spcPts val="612"/>
              </a:spcAft>
            </a:pPr>
            <a:r>
              <a:rPr lang="fr-CA" sz="1100" dirty="0" smtClean="0"/>
              <a:t>Plusieurs modèles d’affaires reposent sur le travail de personnes rémunérées au salaire minimum ou un peu plus. C’est le cas de la restauration rapide où service accueillant, polyvalence, rapidité d’exécution et attention aux détails sont de mise. C’est aussi le cas de l’hôtellerie, où le rôle de la femme de chambre est crucial: la réputation même de l’hôtel dépend de la qualité de son travail.</a:t>
            </a:r>
          </a:p>
          <a:p>
            <a:pPr algn="just">
              <a:spcAft>
                <a:spcPts val="612"/>
              </a:spcAft>
            </a:pPr>
            <a:r>
              <a:rPr lang="fr-CA" sz="1100" dirty="0" smtClean="0"/>
              <a:t>Malgré le fait que la survie de l’entreprise dépende de leur force de travail, certainEs employeurEs ne jugent pas toujours nécessaires d’offrir à leurs employés un revenu qui leur permette de couvrir plus que leurs besoins de base…</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2312" y="4421825"/>
            <a:ext cx="5765878" cy="4420207"/>
          </a:xfrm>
        </p:spPr>
        <p:txBody>
          <a:bodyPr>
            <a:noAutofit/>
          </a:bodyPr>
          <a:lstStyle/>
          <a:p>
            <a:pPr algn="just" defTabSz="932969">
              <a:defRPr/>
            </a:pPr>
            <a:r>
              <a:rPr lang="fr-CA" u="sng" dirty="0" smtClean="0"/>
              <a:t>À retenir</a:t>
            </a:r>
          </a:p>
          <a:p>
            <a:pPr algn="just" defTabSz="932969">
              <a:defRPr/>
            </a:pPr>
            <a:r>
              <a:rPr lang="fr-CA" dirty="0" smtClean="0"/>
              <a:t>Il ne faut pas passer sous silence la situation des étudiantEs. Les étudiantEs vivent peut-être en grande partie chez leurs parents ou avec des membres de leur famille, mais elles et ils ont également des dépenses importantes et celles-ci ont augmentées avec les années.</a:t>
            </a:r>
          </a:p>
          <a:p>
            <a:pPr algn="just" defTabSz="932969">
              <a:defRPr/>
            </a:pPr>
            <a:endParaRPr lang="fr-CA" dirty="0" smtClean="0"/>
          </a:p>
          <a:p>
            <a:pPr algn="just" defTabSz="932969">
              <a:defRPr/>
            </a:pPr>
            <a:r>
              <a:rPr lang="fr-CA" dirty="0" smtClean="0"/>
              <a:t>Par exemple, </a:t>
            </a:r>
            <a:r>
              <a:rPr lang="fr-CA" dirty="0" err="1" smtClean="0"/>
              <a:t>unE</a:t>
            </a:r>
            <a:r>
              <a:rPr lang="fr-CA" dirty="0" smtClean="0"/>
              <a:t> </a:t>
            </a:r>
            <a:r>
              <a:rPr lang="fr-CA" dirty="0" err="1" smtClean="0"/>
              <a:t>étudiantE</a:t>
            </a:r>
            <a:r>
              <a:rPr lang="fr-CA" dirty="0" smtClean="0"/>
              <a:t> </a:t>
            </a:r>
            <a:r>
              <a:rPr lang="fr-CA" dirty="0" err="1" smtClean="0"/>
              <a:t>québécoisE</a:t>
            </a:r>
            <a:r>
              <a:rPr lang="fr-CA" dirty="0" smtClean="0"/>
              <a:t> </a:t>
            </a:r>
            <a:r>
              <a:rPr lang="fr-CA" dirty="0" err="1" smtClean="0"/>
              <a:t>inscritE</a:t>
            </a:r>
            <a:r>
              <a:rPr lang="fr-CA" dirty="0" smtClean="0"/>
              <a:t> à temps plein à l’université en 2013 devait travailler 24 % plus longtemps au salaire minimum qu’en 1976 afin de payer ses frais de scolarité pour un an</a:t>
            </a:r>
            <a:r>
              <a:rPr lang="fr-CA" baseline="30000" dirty="0" smtClean="0"/>
              <a:t>1</a:t>
            </a:r>
            <a:r>
              <a:rPr lang="fr-CA" dirty="0" smtClean="0"/>
              <a:t>. </a:t>
            </a:r>
          </a:p>
          <a:p>
            <a:pPr algn="just" defTabSz="932969">
              <a:defRPr/>
            </a:pPr>
            <a:r>
              <a:rPr lang="fr-CA" dirty="0" smtClean="0"/>
              <a:t>Pour faire face à l’augmentation du coût de la vie et pour limiter leur endettement, de plus en plus d’étudiantEs travaillent pendant leurs études. C’est ce que montre ce graphique: l’évolution du taux d’emploi des étudiantEs </a:t>
            </a:r>
            <a:r>
              <a:rPr lang="fr-CA" dirty="0" err="1" smtClean="0"/>
              <a:t>canadienNEs</a:t>
            </a:r>
            <a:r>
              <a:rPr lang="fr-CA" dirty="0" smtClean="0"/>
              <a:t> </a:t>
            </a:r>
            <a:r>
              <a:rPr lang="fr-CA" dirty="0" err="1" smtClean="0"/>
              <a:t>inscritEs</a:t>
            </a:r>
            <a:r>
              <a:rPr lang="fr-CA" dirty="0" smtClean="0"/>
              <a:t> à temps plein n’a cessé de croître de 1976 à 2008</a:t>
            </a:r>
            <a:r>
              <a:rPr lang="fr-CA" baseline="30000" dirty="0" smtClean="0"/>
              <a:t>2</a:t>
            </a:r>
            <a:r>
              <a:rPr lang="fr-CA" dirty="0" smtClean="0"/>
              <a:t>.</a:t>
            </a:r>
          </a:p>
          <a:p>
            <a:pPr algn="just" defTabSz="932969">
              <a:defRPr/>
            </a:pPr>
            <a:endParaRPr lang="fr-CA" dirty="0" smtClean="0"/>
          </a:p>
          <a:p>
            <a:pPr algn="just" defTabSz="932969">
              <a:defRPr/>
            </a:pPr>
            <a:r>
              <a:rPr lang="fr-CA" dirty="0" smtClean="0"/>
              <a:t>Malgré cela, la dette moyenne des </a:t>
            </a:r>
            <a:r>
              <a:rPr lang="fr-CA" dirty="0" err="1" smtClean="0"/>
              <a:t>bachelierEs</a:t>
            </a:r>
            <a:r>
              <a:rPr lang="fr-CA" dirty="0" smtClean="0"/>
              <a:t> s’élevait à près de 14 000 $ en 2009</a:t>
            </a:r>
            <a:r>
              <a:rPr lang="fr-CA" baseline="30000" dirty="0" smtClean="0"/>
              <a:t>3</a:t>
            </a:r>
            <a:r>
              <a:rPr lang="fr-CA" dirty="0" smtClean="0"/>
              <a:t>.</a:t>
            </a:r>
          </a:p>
          <a:p>
            <a:pPr algn="just" defTabSz="932969">
              <a:defRPr/>
            </a:pPr>
            <a:r>
              <a:rPr lang="fr-CA" dirty="0" smtClean="0"/>
              <a:t> </a:t>
            </a:r>
          </a:p>
          <a:p>
            <a:pPr algn="just" defTabSz="932969">
              <a:defRPr/>
            </a:pPr>
            <a:r>
              <a:rPr lang="fr-CA" dirty="0" smtClean="0"/>
              <a:t>Trop travailler peut avoir un effet négatif sur les études : passé un certain seuil, le travail rémunéré nuit à la réussite scolaire et entraîne un allongement des études.</a:t>
            </a:r>
          </a:p>
          <a:p>
            <a:pPr algn="just" defTabSz="932969">
              <a:defRPr/>
            </a:pPr>
            <a:endParaRPr lang="fr-CA" dirty="0" smtClean="0"/>
          </a:p>
          <a:p>
            <a:pPr algn="just" defTabSz="932969">
              <a:defRPr/>
            </a:pPr>
            <a:r>
              <a:rPr lang="fr-CA" dirty="0" smtClean="0"/>
              <a:t>Un salaire minimum plus élevé permettrait aux étudiantEs de limiter leur niveau d’endettement, de réduire leur stress lié à leur situation financière et de consacrer plus de temps à leurs études, et moins à leur travail. </a:t>
            </a:r>
          </a:p>
          <a:p>
            <a:pPr algn="just" defTabSz="932969">
              <a:defRPr/>
            </a:pPr>
            <a:endParaRPr lang="fr-CA"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50837" y="4421825"/>
            <a:ext cx="6297899" cy="4420207"/>
          </a:xfrm>
        </p:spPr>
        <p:txBody>
          <a:bodyPr>
            <a:noAutofit/>
          </a:bodyPr>
          <a:lstStyle/>
          <a:p>
            <a:pPr algn="just"/>
            <a:r>
              <a:rPr lang="fr-CA" sz="1100" u="sng" dirty="0" smtClean="0"/>
              <a:t>À retenir</a:t>
            </a:r>
            <a:endParaRPr lang="fr-CA" sz="1100" dirty="0" smtClean="0"/>
          </a:p>
          <a:p>
            <a:pPr algn="just"/>
            <a:r>
              <a:rPr lang="fr-CA" sz="1100" dirty="0" smtClean="0"/>
              <a:t>D’abord, comme nous l’avons vu, le niveau du salaire minimum ne permet que de fournir le strict minimum de ce qui est nécessaire pour satisfaire ses besoins de base comme se loger, se nourrir, se vêtir et se déplacer... Ça, c’est en travaillant à temps plein! Or, sachant que bon nombre des personnes travaillant au salaire minimum le font à temps partiel de façon volontaire (49 %) ou involontaire (11 %) – et ce, même lorsqu’elles ne sont pas aux études (32,8 %) – on comprend facilement que plusieurs d’entre elles sont susceptibles de vivre dans une situation de précarité économique. </a:t>
            </a:r>
          </a:p>
          <a:p>
            <a:pPr algn="just"/>
            <a:endParaRPr lang="fr-CA" sz="1100" u="sng" dirty="0" smtClean="0"/>
          </a:p>
          <a:p>
            <a:pPr algn="just"/>
            <a:r>
              <a:rPr lang="fr-CA" sz="1100" dirty="0" smtClean="0"/>
              <a:t>De plus, sur dix personnes rémunérées au salaire minimum, neuf sont non syndiquées. Ce faisant, elles sont privées de la protection d’un syndicat qui veille à limiter l’arbitraire patronal et à s’assurer que </a:t>
            </a:r>
            <a:r>
              <a:rPr lang="fr-CA" sz="1100" dirty="0" err="1" smtClean="0"/>
              <a:t>touTEs</a:t>
            </a:r>
            <a:r>
              <a:rPr lang="fr-CA" sz="1100" dirty="0" smtClean="0"/>
              <a:t> sont traitéEs de façon juste et équitable sur les lieux de travail.</a:t>
            </a:r>
          </a:p>
          <a:p>
            <a:pPr algn="just"/>
            <a:endParaRPr lang="fr-CA" sz="1100" dirty="0" smtClean="0"/>
          </a:p>
          <a:p>
            <a:pPr algn="just">
              <a:buFont typeface="Arial" pitchFamily="34" charset="0"/>
              <a:buNone/>
            </a:pPr>
            <a:r>
              <a:rPr lang="fr-CA" sz="1100" dirty="0" smtClean="0"/>
              <a:t>Finalement, une enquête menée par la Commission des normes du travail (CNT) a démontré que certainEs salariéEs rémunéréEs au salaire minimum sont plus à risque que l’ensemble des salariéEs de travailler pour un employeur qui ne respecte pas les normes du travail. En 2009, 81 % des salariéEs du secteur de la restauration et des bars qui étaient rémunéréEs au taux du salaire minimum à pourboire étaient victimes d’une ou plusieurs infractions à la Loi sur les normes du travail. Les infractions concernaient principalement le non respect des normes concernant la période de repas, le partage des pourboires, le congé annuel et les vêtements de travail. En comparaison, selon une autre enquête de la CNT menée en 2010, 58 % de l’ensemble des salariéEs assujettiEs à la Loi étaient victimes d’une ou de plusieurs infractions.</a:t>
            </a:r>
          </a:p>
          <a:p>
            <a:pPr algn="just">
              <a:buFont typeface="Arial" pitchFamily="34" charset="0"/>
              <a:buNone/>
            </a:pPr>
            <a:endParaRPr lang="fr-CA" sz="1100" dirty="0" smtClean="0"/>
          </a:p>
          <a:p>
            <a:pPr algn="just">
              <a:buFont typeface="Arial" pitchFamily="34" charset="0"/>
              <a:buNone/>
            </a:pPr>
            <a:r>
              <a:rPr lang="fr-CA" sz="1100" dirty="0" smtClean="0"/>
              <a:t>Les personnes travaillant au salaire minimum</a:t>
            </a:r>
          </a:p>
          <a:p>
            <a:pPr algn="just">
              <a:buFont typeface="Arial" pitchFamily="34" charset="0"/>
              <a:buNone/>
            </a:pPr>
            <a:endParaRPr lang="fr-CA" sz="1100" dirty="0" smtClean="0"/>
          </a:p>
          <a:p>
            <a:pPr algn="just">
              <a:buFont typeface="Arial" pitchFamily="34" charset="0"/>
              <a:buNone/>
            </a:pPr>
            <a:r>
              <a:rPr lang="fr-CA" sz="1100" u="sng" dirty="0" smtClean="0"/>
              <a:t>Informations complémentaires</a:t>
            </a:r>
            <a:endParaRPr lang="fr-CA" sz="1100" dirty="0" smtClean="0"/>
          </a:p>
          <a:p>
            <a:pPr algn="just">
              <a:buFont typeface="Arial" pitchFamily="34" charset="0"/>
              <a:buNone/>
            </a:pPr>
            <a:r>
              <a:rPr lang="fr-CA" sz="1100" dirty="0" smtClean="0"/>
              <a:t>En 2003, seulement 8 % des personnes gagnant le salaire minimum étaient syndiquées ou assujetties à une convention collective, comparativement à 32 % de l’ensemble des personnes salariées.</a:t>
            </a:r>
          </a:p>
          <a:p>
            <a:pPr algn="just">
              <a:buFont typeface="Arial" pitchFamily="34" charset="0"/>
              <a:buNone/>
            </a:pPr>
            <a:endParaRPr lang="fr-CA" sz="1100" u="sng"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74735" y="4421823"/>
            <a:ext cx="6528937" cy="4189095"/>
          </a:xfrm>
        </p:spPr>
        <p:txBody>
          <a:bodyPr>
            <a:normAutofit/>
          </a:bodyPr>
          <a:lstStyle/>
          <a:p>
            <a:pPr algn="just"/>
            <a:r>
              <a:rPr lang="fr-CA" dirty="0" smtClean="0"/>
              <a:t>Voici en somme la situation des personnes au salaire minimum. </a:t>
            </a:r>
          </a:p>
          <a:p>
            <a:pPr algn="just"/>
            <a:endParaRPr lang="fr-CA" dirty="0" smtClean="0"/>
          </a:p>
          <a:p>
            <a:pPr algn="just"/>
            <a:r>
              <a:rPr lang="fr-CA" dirty="0" smtClean="0"/>
              <a:t>Pour clore cette section, comparons-la à celle des personnes qui gagnent 15 $ l’heure et moins.</a:t>
            </a:r>
          </a:p>
          <a:p>
            <a:pPr marL="228561" indent="-228561" algn="just">
              <a:buFont typeface="Arial" pitchFamily="34" charset="0"/>
              <a:buChar char="•"/>
            </a:pPr>
            <a:r>
              <a:rPr lang="fr-CA" dirty="0" smtClean="0"/>
              <a:t>Ces dernières représentent près d’</a:t>
            </a:r>
            <a:r>
              <a:rPr lang="fr-CA" dirty="0" err="1" smtClean="0"/>
              <a:t>unE</a:t>
            </a:r>
            <a:r>
              <a:rPr lang="fr-CA" dirty="0" smtClean="0"/>
              <a:t> </a:t>
            </a:r>
            <a:r>
              <a:rPr lang="fr-CA" dirty="0" err="1" smtClean="0"/>
              <a:t>salariéE</a:t>
            </a:r>
            <a:r>
              <a:rPr lang="fr-CA" dirty="0" smtClean="0"/>
              <a:t> sur trois.</a:t>
            </a:r>
          </a:p>
          <a:p>
            <a:pPr marL="228561" indent="-228561" algn="just">
              <a:buFont typeface="Arial" pitchFamily="34" charset="0"/>
              <a:buChar char="•"/>
            </a:pPr>
            <a:r>
              <a:rPr lang="fr-CA" dirty="0" smtClean="0"/>
              <a:t>Ce sont en majorité des femmes, comme c’est le cas pour les salariéEs rémunéréEs au salaire minimum.</a:t>
            </a:r>
          </a:p>
          <a:p>
            <a:pPr marL="228561" indent="-228561" algn="just">
              <a:buFont typeface="Arial" pitchFamily="34" charset="0"/>
              <a:buChar char="•"/>
            </a:pPr>
            <a:r>
              <a:rPr lang="fr-CA" dirty="0" smtClean="0"/>
              <a:t>Elles sont plus nombreuses à être âgées de plus de 20 ans et à travailler à temps plein.</a:t>
            </a:r>
          </a:p>
          <a:p>
            <a:pPr marL="228561" indent="-228561" algn="just" defTabSz="457123">
              <a:buFont typeface="Arial" pitchFamily="34" charset="0"/>
              <a:buChar char="•"/>
              <a:defRPr/>
            </a:pPr>
            <a:r>
              <a:rPr lang="fr-CA" dirty="0" smtClean="0"/>
              <a:t>Elles sont moins nombreuses à être aux études.</a:t>
            </a:r>
          </a:p>
          <a:p>
            <a:pPr marL="228561" indent="-228561" algn="just">
              <a:buFont typeface="Arial" pitchFamily="34" charset="0"/>
              <a:buChar char="•"/>
            </a:pPr>
            <a:r>
              <a:rPr lang="fr-CA" dirty="0" smtClean="0"/>
              <a:t>Elles sont plus nombreuses à avoir des enfants à charge.</a:t>
            </a:r>
          </a:p>
          <a:p>
            <a:pPr marL="228561" indent="-228561" algn="just">
              <a:buFont typeface="Arial" pitchFamily="34" charset="0"/>
              <a:buChar char="•"/>
            </a:pPr>
            <a:r>
              <a:rPr lang="fr-CA" dirty="0" smtClean="0"/>
              <a:t>Elles ont un lien d’emploi solide: près de 6 sur 10 travaillent à temps plein, près de 8 sur 10 occupent un poste permanent et près de 5 sur 10 occupent leur poste depuis 2 ans ou plus.</a:t>
            </a:r>
          </a:p>
          <a:p>
            <a:pPr algn="just">
              <a:buFontTx/>
              <a:buChar char="-"/>
            </a:pPr>
            <a:endParaRPr lang="fr-CA" dirty="0" smtClean="0"/>
          </a:p>
          <a:p>
            <a:pPr algn="just"/>
            <a:r>
              <a:rPr lang="fr-CA" dirty="0" smtClean="0"/>
              <a:t>Bref, les personnes rémunérées autour de 15 $ l’heure s’éloignent encore plus du stéréotype des </a:t>
            </a:r>
            <a:r>
              <a:rPr lang="fr-CA" dirty="0" err="1" smtClean="0"/>
              <a:t>adolescentEs</a:t>
            </a:r>
            <a:r>
              <a:rPr lang="fr-CA" dirty="0" smtClean="0"/>
              <a:t> et étudiantEs qui travaillent pour gagner de l’argent de poche.</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24855" y="4421825"/>
            <a:ext cx="6340641" cy="4420207"/>
          </a:xfrm>
        </p:spPr>
        <p:txBody>
          <a:bodyPr>
            <a:noAutofit/>
          </a:bodyPr>
          <a:lstStyle/>
          <a:p>
            <a:pPr algn="just"/>
            <a:r>
              <a:rPr lang="fr-CA" sz="1100" u="sng" dirty="0" smtClean="0"/>
              <a:t>À retenir</a:t>
            </a:r>
          </a:p>
          <a:p>
            <a:pPr algn="just"/>
            <a:r>
              <a:rPr lang="fr-CA" sz="1100" dirty="0" smtClean="0"/>
              <a:t>Plusieurs instituts de recherche associés à la droite économique prévoient qu’une hausse substantielle du salaire minimum engendrerait une catastrophe économique, en menant notamment à la destruction de milliers d’emplois et à la hausse des coûts des biens et des services. L’augmentation du salaire minimum aurait donc de nombreux effets pervers et nuirait aux travailleuses et travailleurs pauvres au lieu de les aider à accroître leurs revenus. Ces campagnes de peur, où l’augmentation du salaire minimum est présentée comme un monstre qui détruira l’économie et le marché de l’emploi, entretiennent également la réticence ou l’opposition des employeurEs à une augmentation du salaire minimum.</a:t>
            </a:r>
          </a:p>
          <a:p>
            <a:pPr algn="just"/>
            <a:endParaRPr lang="fr-CA" sz="1100" dirty="0" smtClean="0"/>
          </a:p>
          <a:p>
            <a:pPr algn="just"/>
            <a:r>
              <a:rPr lang="fr-CA" sz="1100" dirty="0" smtClean="0"/>
              <a:t>S’il est vrai que les nombreuses études ayant documenté les effets d’une hausse substantielle du salaire minimum présentent des résultats variés et parfois contradictoires, force est de constater qu’elles ne confirment pas les cataclysmes annoncés. </a:t>
            </a:r>
          </a:p>
          <a:p>
            <a:pPr algn="just"/>
            <a:endParaRPr lang="fr-CA" sz="1100" u="sng" dirty="0" smtClean="0"/>
          </a:p>
          <a:p>
            <a:pPr algn="just"/>
            <a:r>
              <a:rPr lang="fr-CA" sz="1100" dirty="0" smtClean="0"/>
              <a:t>De plus, les analyses et démonstrations scientifiques sont de plus en plus nombreuses à éteindre les feux allumés par les opposantEs. Par exemple, aux États-Unis, en 2014, 600 économistes dont 7 prix Nobel, ont signé une lettre ouverte destinée au congrès américain afin de revendiquer une augmentation du salaire minimum. Elles et ils y soutenaient qu’ « au cours des dernières années, les travaux des universitaires ont permis d’importantes avancées sur la compréhension des effets des augmentations du salaire minimum sur l’emploi. Le poids de la preuve indique maintenant que les augmentations du salaire minimum ont peu ou pas d’impacts négatifs sur l’emploi des travailleuses et travailleurs au salaire minimum et ce, même lors de périodes de ralentissement du marché du travail. Les recherches suggèrent qu’une augmentation du salaire minimum peut avoir un léger effet stimulant sur l’économie lorsque les travailleurs à faible revenu dépensent leurs gains additionnels, augmentant du coup la demande et la croissance de l’emploi, et apportant leur support sur le front de l’emploi. » (notre traduction)</a:t>
            </a:r>
            <a:endParaRPr lang="fr-CA" sz="1100" b="1" u="sng" dirty="0" smtClean="0"/>
          </a:p>
          <a:p>
            <a:pPr algn="just"/>
            <a:endParaRPr lang="fr-CA" sz="1100" u="sng" dirty="0" smtClean="0"/>
          </a:p>
          <a:p>
            <a:pPr algn="just"/>
            <a:r>
              <a:rPr lang="fr-CA" sz="1100" dirty="0" smtClean="0"/>
              <a:t>Attaquons un à un chacun de ces montres…</a:t>
            </a:r>
          </a:p>
          <a:p>
            <a:pPr algn="just"/>
            <a:endParaRPr lang="fr-CA" sz="1100" u="sng"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54033" y="4421825"/>
            <a:ext cx="6734303" cy="4589831"/>
          </a:xfrm>
        </p:spPr>
        <p:txBody>
          <a:bodyPr>
            <a:noAutofit/>
          </a:bodyPr>
          <a:lstStyle/>
          <a:p>
            <a:pPr algn="just"/>
            <a:r>
              <a:rPr lang="fr-CA" sz="1100" u="sng" dirty="0" smtClean="0"/>
              <a:t>À retenir</a:t>
            </a:r>
          </a:p>
          <a:p>
            <a:pPr algn="just"/>
            <a:r>
              <a:rPr lang="fr-CA" sz="1100" dirty="0" smtClean="0"/>
              <a:t>Afin d’évaluer les coûts et les bénéfices d’une augmentation du salaire minimum à 15 $ l’heure en Colombie-Britannique, le Centre canadien de politiques alternatives (CCPA) a fait une synthèse des recherches universitaires portant sur les impacts économiques d’une hausse du salaire minimum. Il conclut que les signaux d’alarme lancés par les employeurs et les instituts économiques de droite ne sont pas crédibles et que les avantages découlant d’une augmentation substantielle du salaire minimum sont beaucoup plus importants que les inconvénients</a:t>
            </a:r>
            <a:r>
              <a:rPr lang="fr-CA" sz="1100" baseline="30000" dirty="0" smtClean="0"/>
              <a:t>1</a:t>
            </a:r>
            <a:r>
              <a:rPr lang="fr-CA" sz="1100" dirty="0" smtClean="0"/>
              <a:t>. </a:t>
            </a:r>
          </a:p>
          <a:p>
            <a:pPr algn="just"/>
            <a:endParaRPr lang="fr-CA" sz="1100" dirty="0" smtClean="0"/>
          </a:p>
          <a:p>
            <a:pPr algn="just" defTabSz="932969">
              <a:defRPr/>
            </a:pPr>
            <a:r>
              <a:rPr lang="fr-CA" sz="1100" dirty="0" smtClean="0"/>
              <a:t>Le CCPA explique notamment pourquoi les fortes pertes d’emplois prédites par les opposantEs à une augmentation substantielle du salaire minimum sont trompeuses, car les études sont basées sur des données anciennes et qui ne concernent que les </a:t>
            </a:r>
            <a:r>
              <a:rPr lang="fr-CA" sz="1100" dirty="0" err="1" smtClean="0"/>
              <a:t>adolescentEs</a:t>
            </a:r>
            <a:r>
              <a:rPr lang="fr-CA" sz="1100" dirty="0" smtClean="0"/>
              <a:t>. Il conclut que ce sont les </a:t>
            </a:r>
            <a:r>
              <a:rPr lang="fr-CA" sz="1100" dirty="0" err="1" smtClean="0"/>
              <a:t>adolescentEs</a:t>
            </a:r>
            <a:r>
              <a:rPr lang="fr-CA" sz="1100" dirty="0" smtClean="0"/>
              <a:t> qui constituent le groupe le plus à risque de subir des pertes d’emploi: toutefois, cet effet à la baisse n’est que temporaire et se résorbe en quelques années. Quant aux effets négatifs observés chez les jeunes adultes et les adultes, ils sont soit minimes, soit inexistants</a:t>
            </a:r>
            <a:r>
              <a:rPr lang="fr-CA" sz="1100" baseline="30000" dirty="0" smtClean="0"/>
              <a:t>1</a:t>
            </a:r>
            <a:r>
              <a:rPr lang="fr-CA" sz="1100" dirty="0" smtClean="0"/>
              <a:t>. </a:t>
            </a:r>
          </a:p>
          <a:p>
            <a:pPr algn="just" defTabSz="932969">
              <a:defRPr/>
            </a:pPr>
            <a:endParaRPr lang="fr-CA" sz="1100" dirty="0" smtClean="0"/>
          </a:p>
          <a:p>
            <a:pPr algn="just" defTabSz="932969">
              <a:defRPr/>
            </a:pPr>
            <a:r>
              <a:rPr lang="fr-CA" sz="1100" dirty="0" smtClean="0"/>
              <a:t>Ces résultats sont corroborés par une récente étude de l’Institut de la statistique du Québec (ISQ). En analysant l’évolution des niveaux d’emploi et du salaire minimum entre 2001 et 2010, l’ISQ conclut que l’augmentation significative du salaire minimum n’a pas entrainé de diminution marquée de l'emploi rémunéré</a:t>
            </a:r>
            <a:r>
              <a:rPr lang="fr-CA" sz="1100" baseline="30000" dirty="0" smtClean="0"/>
              <a:t>2</a:t>
            </a:r>
            <a:r>
              <a:rPr lang="fr-CA" sz="1100" dirty="0" smtClean="0"/>
              <a:t>. </a:t>
            </a:r>
          </a:p>
          <a:p>
            <a:pPr algn="just" defTabSz="932969">
              <a:defRPr/>
            </a:pPr>
            <a:endParaRPr lang="fr-CA" sz="1100" dirty="0" smtClean="0"/>
          </a:p>
          <a:p>
            <a:pPr algn="just"/>
            <a:r>
              <a:rPr lang="fr-CA" sz="1100" dirty="0" smtClean="0"/>
              <a:t>Le CCPA ne nie toutefois pas qu’une augmentation plus importante du salaire minimum, par exemple jusqu’au seuil des 15 $ l’heure, pourrait engendrer des pertes d’emploi. Selon ses propres estimations, le taux d’emploi de l’ensemble des salariéEs de la Colombie-Britannique diminuerait de moins de 1 % alors que celui des salariéEs rémunéréEs entre le taux actuel du salaire minimum (10,25$) et 15 $ l’heure pourrait décliner de 7,6 %</a:t>
            </a:r>
            <a:r>
              <a:rPr lang="fr-CA" sz="1100" baseline="30000" dirty="0" smtClean="0"/>
              <a:t>3</a:t>
            </a:r>
            <a:r>
              <a:rPr lang="fr-CA" sz="1100" dirty="0" smtClean="0"/>
              <a:t>.  </a:t>
            </a:r>
            <a:endParaRPr lang="fr-CA" sz="1100" b="1" i="1" u="sng" dirty="0" smtClean="0"/>
          </a:p>
          <a:p>
            <a:pPr algn="just"/>
            <a:endParaRPr lang="fr-CA" sz="1100" dirty="0" smtClean="0"/>
          </a:p>
          <a:p>
            <a:pPr algn="just"/>
            <a:r>
              <a:rPr lang="fr-CA" sz="1100" dirty="0" smtClean="0"/>
              <a:t>D’autres études prévoient plutôt un effet positif sur l’emploi. C’est notamment le cas de la dernière étude d’impact effectuée par le ministère du Travail, de l’Emploi et de la Solidarité sociale en vue de l’augmentation de 20 ¢ du salaire minimum du 1</a:t>
            </a:r>
            <a:r>
              <a:rPr lang="fr-CA" sz="1100" baseline="30000" dirty="0" smtClean="0"/>
              <a:t>er</a:t>
            </a:r>
            <a:r>
              <a:rPr lang="fr-CA" sz="1100" dirty="0" smtClean="0"/>
              <a:t> mai 2016. Ses analyses prévoyaient que cette hausse du salaire minimum aurait un effet positif de près de 7 000 emplois chez les jeunes </a:t>
            </a:r>
            <a:r>
              <a:rPr lang="fr-CA" sz="1100" dirty="0" err="1" smtClean="0"/>
              <a:t>âgéEs</a:t>
            </a:r>
            <a:r>
              <a:rPr lang="fr-CA" sz="1100" dirty="0" smtClean="0"/>
              <a:t> de 15 à 24 ans</a:t>
            </a:r>
            <a:r>
              <a:rPr lang="fr-CA" sz="1100" baseline="30000" dirty="0" smtClean="0"/>
              <a:t>4</a:t>
            </a:r>
            <a:r>
              <a:rPr lang="fr-CA" sz="1100" dirty="0" smtClean="0"/>
              <a:t>.</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505326" y="4421823"/>
            <a:ext cx="6087979" cy="4189095"/>
          </a:xfrm>
        </p:spPr>
        <p:txBody>
          <a:bodyPr>
            <a:noAutofit/>
          </a:bodyPr>
          <a:lstStyle/>
          <a:p>
            <a:pPr algn="just">
              <a:spcAft>
                <a:spcPts val="612"/>
              </a:spcAft>
            </a:pPr>
            <a:r>
              <a:rPr lang="fr-CA" u="sng" dirty="0" smtClean="0"/>
              <a:t>À retenir</a:t>
            </a:r>
          </a:p>
          <a:p>
            <a:pPr algn="just">
              <a:spcAft>
                <a:spcPts val="612"/>
              </a:spcAft>
            </a:pPr>
            <a:r>
              <a:rPr lang="fr-CA" dirty="0" smtClean="0"/>
              <a:t>Pour appuyer ces études à portée plutôt générale, intéressons-nous maintenant à ces cas réels, pour lesquels nous pouvons observer la variation du nombre d’emplois à la suite d’augmentations du salaire minimum.  </a:t>
            </a:r>
          </a:p>
          <a:p>
            <a:pPr algn="just">
              <a:spcAft>
                <a:spcPts val="612"/>
              </a:spcAft>
              <a:buFont typeface="Arial" pitchFamily="34" charset="0"/>
              <a:buChar char="•"/>
            </a:pPr>
            <a:r>
              <a:rPr lang="fr-CA" dirty="0" smtClean="0"/>
              <a:t> Alors que le salaire minimum a progressé de 23,6 % au </a:t>
            </a:r>
            <a:r>
              <a:rPr lang="fr-CA" b="1" dirty="0" smtClean="0"/>
              <a:t>Québec</a:t>
            </a:r>
            <a:r>
              <a:rPr lang="fr-CA" dirty="0" smtClean="0"/>
              <a:t> pendant la période de 2005 à 2010, l’emploi au salaire minimum a augmenté de 56,6 % : l’augmentation était encore plus importante dans les secteurs où les salariéEs au salaire minimum sont les plus </a:t>
            </a:r>
            <a:r>
              <a:rPr lang="fr-CA" dirty="0" err="1" smtClean="0"/>
              <a:t>présentEs</a:t>
            </a:r>
            <a:r>
              <a:rPr lang="fr-CA" dirty="0" smtClean="0"/>
              <a:t>, comme le commerce de détail (79,1 %) et l’hébergement et la restauration (56,8 %). L’emploi temporaire à temps partiel n’a pas varié de façon significative</a:t>
            </a:r>
            <a:r>
              <a:rPr lang="fr-CA" baseline="30000" dirty="0" smtClean="0"/>
              <a:t>1</a:t>
            </a:r>
            <a:r>
              <a:rPr lang="fr-CA" dirty="0" smtClean="0"/>
              <a:t>.</a:t>
            </a:r>
          </a:p>
          <a:p>
            <a:pPr algn="just">
              <a:spcAft>
                <a:spcPts val="612"/>
              </a:spcAft>
              <a:buFont typeface="Arial" pitchFamily="34" charset="0"/>
              <a:buChar char="•"/>
            </a:pPr>
            <a:r>
              <a:rPr lang="fr-CA" dirty="0" smtClean="0"/>
              <a:t> </a:t>
            </a:r>
            <a:r>
              <a:rPr lang="fr-CA" dirty="0" smtClean="0"/>
              <a:t>Après avoir été gelé pendant 9 ans et demi, le salaire minimum de la </a:t>
            </a:r>
            <a:r>
              <a:rPr lang="fr-CA" b="1" dirty="0" smtClean="0"/>
              <a:t>Colombie-Britannique </a:t>
            </a:r>
            <a:r>
              <a:rPr lang="fr-CA" dirty="0" smtClean="0"/>
              <a:t>a connu hausse de 28 %, passant de 8 $ l’heure en mai 2011 à 10,25 $ l’heure un an plus tard. L’Institut Fraser prévoyait que cette importante hausse entraînerait plus de 52 000 pertes d’emploi chez les jeunes de moins de 25 ans, soit 16 % des emplois occupés par ce groupe d’âge. Les vérifications faites par le Centre canadien de politiques alternatives indiquent que ce scénario catastrophe ne s’est pas réalisé: non seulement les pertes d’emplois chez les jeunes ont été bien moindres que celles annoncées par l’Institut Fraser (il y a eu une diminution de 3 800 emplois, soit 1,6 %, chez les 15 à 24 ans entre 2010 et 2013), mais le taux d’emploi a aussi par la suite augmenté pour se rétablir, en 2015, au même niveau qu’en 2010. Bref, non seulement cette baisse a-t-elle été beaucoup plus faible que ne le prévoyait l’Institut Fraser, mais elle n’a été que temporaire. Selon le CCPA, l’estimation de l’Institut Fraser est erronée, puisqu’il s’est basé sur des données anciennes (elles datent des années 1990, pendant lesquelles le taux de chômage était plus élevé) et a commis l’erreur d’appliquer les estimations de pertes d’emploi des adolescents (sur lesquelles portent généralement les études) aux jeunes adultes</a:t>
            </a:r>
            <a:r>
              <a:rPr lang="fr-CA" baseline="30000" dirty="0" smtClean="0"/>
              <a:t>2</a:t>
            </a:r>
            <a:r>
              <a:rPr lang="fr-CA" dirty="0" smtClean="0"/>
              <a:t>.</a:t>
            </a:r>
          </a:p>
          <a:p>
            <a:pPr algn="just">
              <a:spcAft>
                <a:spcPts val="612"/>
              </a:spcAft>
            </a:pPr>
            <a:endParaRPr lang="fr-CA"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80473" y="4421823"/>
            <a:ext cx="6557210" cy="4189095"/>
          </a:xfrm>
        </p:spPr>
        <p:txBody>
          <a:bodyPr>
            <a:noAutofit/>
          </a:bodyPr>
          <a:lstStyle/>
          <a:p>
            <a:pPr algn="just" defTabSz="932969">
              <a:spcAft>
                <a:spcPts val="612"/>
              </a:spcAft>
              <a:defRPr/>
            </a:pPr>
            <a:r>
              <a:rPr lang="fr-CA" u="sng" dirty="0" smtClean="0"/>
              <a:t>À retenir</a:t>
            </a:r>
          </a:p>
          <a:p>
            <a:pPr algn="just" defTabSz="932969">
              <a:spcAft>
                <a:spcPts val="612"/>
              </a:spcAft>
              <a:buFont typeface="Arial" pitchFamily="34" charset="0"/>
              <a:buChar char="•"/>
              <a:defRPr/>
            </a:pPr>
            <a:r>
              <a:rPr lang="fr-CA" dirty="0" smtClean="0"/>
              <a:t> Les analyses du blogueur économique Jeanne </a:t>
            </a:r>
            <a:r>
              <a:rPr lang="fr-CA" dirty="0" err="1" smtClean="0"/>
              <a:t>Émard</a:t>
            </a:r>
            <a:r>
              <a:rPr lang="fr-CA" dirty="0" smtClean="0"/>
              <a:t> contribuent également à l’effritement du mythe à l’effet que « hausse du salaire minimum = augmentation du chômage ». Il a comparé l’évolution du taux d’emploi, du taux de chômage et du taux du salaire minimum dans les </a:t>
            </a:r>
            <a:r>
              <a:rPr lang="fr-CA" b="1" dirty="0" smtClean="0"/>
              <a:t>10 provinces canadiennes</a:t>
            </a:r>
            <a:r>
              <a:rPr lang="fr-CA" dirty="0" smtClean="0"/>
              <a:t>. Il constate que « la seule province (Terre-Neuve) où le taux d’emploi des jeunes a augmenté entre 2007 et 2010 est celle qui a connu la plus forte augmentation de son salaire minimum et que la province (Colombie-Britannique) où ce taux a le plus diminué est la seule qui n’a pas augmenté son salaire minimum! ». Ces données viennent appuyer son hypothèse à l’effet qu’une hausse du salaire minimum agit comme une incitation au travail : « contrairement aux années 1970 où on manquait d’emplois pour les hordes de </a:t>
            </a:r>
            <a:r>
              <a:rPr lang="fr-CA" dirty="0" err="1" smtClean="0"/>
              <a:t>babyboomers</a:t>
            </a:r>
            <a:r>
              <a:rPr lang="fr-CA" dirty="0" smtClean="0"/>
              <a:t> qui entraient sur le marché du travail, on risque plus de manquer de travailleurs que d’emplois d’ici quelques années et, qu’en conséquence, une hausse du salaire minimum attirerait des travailleurs sur le marché du travail et pourrait ainsi faire augmenter l’emploi plutôt que de le faire diminuer »</a:t>
            </a:r>
            <a:r>
              <a:rPr lang="fr-CA" baseline="30000" dirty="0" smtClean="0"/>
              <a:t>1</a:t>
            </a:r>
            <a:r>
              <a:rPr lang="fr-CA" dirty="0" smtClean="0"/>
              <a:t>. </a:t>
            </a:r>
          </a:p>
          <a:p>
            <a:pPr algn="just">
              <a:spcAft>
                <a:spcPts val="612"/>
              </a:spcAft>
              <a:buFont typeface="Arial" pitchFamily="34" charset="0"/>
              <a:buChar char="•"/>
            </a:pPr>
            <a:r>
              <a:rPr lang="fr-CA" dirty="0" smtClean="0"/>
              <a:t> </a:t>
            </a:r>
            <a:r>
              <a:rPr lang="fr-CA" dirty="0" smtClean="0"/>
              <a:t>Aux </a:t>
            </a:r>
            <a:r>
              <a:rPr lang="fr-CA" b="1" dirty="0" smtClean="0"/>
              <a:t>États-Unis</a:t>
            </a:r>
            <a:r>
              <a:rPr lang="fr-CA" dirty="0" smtClean="0"/>
              <a:t>, des chercheurs ont étudié l’évolution du salaire minimum fédéral américain et l’évolution du niveau d’emploi sur une période une période de 70 ans. Il n’ont trouvé aucune corrélation entre les deux, même dans les industries les plus touchées par la hausse du salaire minimum</a:t>
            </a:r>
            <a:r>
              <a:rPr lang="fr-CA" baseline="30000" dirty="0" smtClean="0"/>
              <a:t>2</a:t>
            </a:r>
            <a:r>
              <a:rPr lang="fr-CA" dirty="0" smtClean="0"/>
              <a:t>. </a:t>
            </a:r>
          </a:p>
          <a:p>
            <a:pPr algn="just">
              <a:spcAft>
                <a:spcPts val="612"/>
              </a:spcAft>
            </a:pPr>
            <a:r>
              <a:rPr lang="fr-CA" dirty="0" smtClean="0"/>
              <a:t>Ces </a:t>
            </a:r>
            <a:r>
              <a:rPr lang="fr-CA" dirty="0" smtClean="0"/>
              <a:t>quelques exemples sont corroborés par les résultats de </a:t>
            </a:r>
            <a:r>
              <a:rPr lang="fr-CA" b="1" dirty="0" smtClean="0"/>
              <a:t>méta-analyses</a:t>
            </a:r>
            <a:r>
              <a:rPr lang="fr-CA" dirty="0" smtClean="0"/>
              <a:t>  (une étude qui analyse les résultats des plusieurs autres études) et par les « nouvelles recherches économiques » sur le salaire minimum (« </a:t>
            </a:r>
            <a:r>
              <a:rPr lang="fr-CA" b="1" dirty="0" smtClean="0"/>
              <a:t>new minimum </a:t>
            </a:r>
            <a:r>
              <a:rPr lang="fr-CA" b="1" dirty="0" err="1" smtClean="0"/>
              <a:t>wage</a:t>
            </a:r>
            <a:r>
              <a:rPr lang="fr-CA" b="1" dirty="0" smtClean="0"/>
              <a:t> </a:t>
            </a:r>
            <a:r>
              <a:rPr lang="fr-CA" b="1" dirty="0" err="1" smtClean="0"/>
              <a:t>research</a:t>
            </a:r>
            <a:r>
              <a:rPr lang="fr-CA" dirty="0" smtClean="0"/>
              <a:t> »), qui arrivent à des résultats plus précis, notamment parce qu’elles prennent en compte plusieurs facteurs pouvant influencer les niveaux d’emploi. Elles concluent que l’augmentation du salaire minimum n’a pas d’impacts négatifs ou très peu, sur les niveaux d’emploi. Comme nous le verrons plus tard, elles tendent plutôt à conclure qu’une augmentation du salaire minimum peut même stimuler l’économie</a:t>
            </a:r>
            <a:r>
              <a:rPr lang="fr-CA" baseline="30000" dirty="0" smtClean="0"/>
              <a:t>3</a:t>
            </a:r>
            <a:r>
              <a:rPr lang="fr-CA" dirty="0" smtClean="0"/>
              <a:t>. </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38150" y="4421823"/>
            <a:ext cx="6294778" cy="4189095"/>
          </a:xfrm>
        </p:spPr>
        <p:txBody>
          <a:bodyPr>
            <a:noAutofit/>
          </a:bodyPr>
          <a:lstStyle/>
          <a:p>
            <a:pPr algn="just">
              <a:spcAft>
                <a:spcPts val="612"/>
              </a:spcAft>
            </a:pPr>
            <a:r>
              <a:rPr lang="fr-CA" u="sng" dirty="0" smtClean="0"/>
              <a:t>Question à poser aux participantEs</a:t>
            </a:r>
          </a:p>
          <a:p>
            <a:pPr algn="just">
              <a:spcAft>
                <a:spcPts val="612"/>
              </a:spcAft>
            </a:pPr>
            <a:endParaRPr lang="fr-CA" u="sng" dirty="0" smtClean="0"/>
          </a:p>
          <a:p>
            <a:pPr marL="0" lvl="1" algn="just" defTabSz="914138">
              <a:spcAft>
                <a:spcPts val="612"/>
              </a:spcAft>
              <a:defRPr/>
            </a:pPr>
            <a:r>
              <a:rPr lang="fr-CA" dirty="0" smtClean="0"/>
              <a:t>Pour vous, à quoi sert le salaire minimum? </a:t>
            </a:r>
          </a:p>
          <a:p>
            <a:pPr marL="0" lvl="1" algn="just" defTabSz="914138">
              <a:spcAft>
                <a:spcPts val="612"/>
              </a:spcAft>
              <a:defRPr/>
            </a:pPr>
            <a:endParaRPr lang="fr-CA" dirty="0" smtClean="0"/>
          </a:p>
          <a:p>
            <a:pPr marL="0" lvl="1" algn="just" defTabSz="914138">
              <a:spcAft>
                <a:spcPts val="612"/>
              </a:spcAft>
              <a:defRPr/>
            </a:pPr>
            <a:r>
              <a:rPr lang="fr-CA" dirty="0" smtClean="0"/>
              <a:t>En vrac, voici quelques exemples de réponses auxquelles on peut s’attendre: </a:t>
            </a:r>
          </a:p>
          <a:p>
            <a:pPr marL="0" lvl="1" algn="just" defTabSz="914138">
              <a:spcAft>
                <a:spcPts val="612"/>
              </a:spcAft>
              <a:buFont typeface="Arial" pitchFamily="34" charset="0"/>
              <a:buChar char="•"/>
              <a:defRPr/>
            </a:pPr>
            <a:r>
              <a:rPr lang="fr-CA" dirty="0" smtClean="0"/>
              <a:t> Arbitrage entre besoins des employeurEs et les besoins des employéEs; </a:t>
            </a:r>
          </a:p>
          <a:p>
            <a:pPr marL="0" lvl="1" algn="just" defTabSz="914138">
              <a:spcAft>
                <a:spcPts val="612"/>
              </a:spcAft>
              <a:buFont typeface="Arial" pitchFamily="34" charset="0"/>
              <a:buChar char="•"/>
              <a:defRPr/>
            </a:pPr>
            <a:r>
              <a:rPr lang="fr-CA" dirty="0" smtClean="0"/>
              <a:t> Éviter l’exploitation des employéEs par les employeurs;</a:t>
            </a:r>
          </a:p>
          <a:p>
            <a:pPr marL="0" lvl="1" algn="just" defTabSz="914138">
              <a:spcAft>
                <a:spcPts val="612"/>
              </a:spcAft>
              <a:buFont typeface="Arial" pitchFamily="34" charset="0"/>
              <a:buChar char="•"/>
              <a:defRPr/>
            </a:pPr>
            <a:r>
              <a:rPr lang="fr-CA" dirty="0" smtClean="0"/>
              <a:t> Fixer un salaire « plancher » en-dessous duquel aucun employeur ne peut négocier;</a:t>
            </a:r>
          </a:p>
          <a:p>
            <a:pPr marL="0" lvl="1" algn="just" defTabSz="914138">
              <a:spcAft>
                <a:spcPts val="612"/>
              </a:spcAft>
              <a:buFont typeface="Arial" pitchFamily="34" charset="0"/>
              <a:buChar char="•"/>
              <a:defRPr/>
            </a:pPr>
            <a:r>
              <a:rPr lang="fr-CA" dirty="0" smtClean="0"/>
              <a:t> Un salaire suffisant pour couvrir les besoins de base quand on travaille à temps plein; </a:t>
            </a:r>
          </a:p>
          <a:p>
            <a:pPr marL="0" lvl="1" algn="just" defTabSz="914138">
              <a:spcAft>
                <a:spcPts val="612"/>
              </a:spcAft>
              <a:buFont typeface="Arial" pitchFamily="34" charset="0"/>
              <a:buChar char="•"/>
              <a:defRPr/>
            </a:pPr>
            <a:r>
              <a:rPr lang="fr-CA" dirty="0" smtClean="0"/>
              <a:t> Un salaire suffisant pour sortir de la pauvreté quand on travaille à temps plein ; </a:t>
            </a:r>
          </a:p>
          <a:p>
            <a:pPr algn="just">
              <a:spcAft>
                <a:spcPts val="612"/>
              </a:spcAft>
              <a:buFont typeface="Arial" pitchFamily="34" charset="0"/>
              <a:buChar char="•"/>
            </a:pPr>
            <a:r>
              <a:rPr lang="fr-CA" dirty="0" smtClean="0"/>
              <a:t> Les hausses du salaire minimum ont un impact bénéfique sur le salaire des centaines de milliers de personnes. Ces hausses touchent les personnes payées à ce taux, mais aussi celles payées un peu plus : en effet, mêmes s’ils n’y sont pas obligés par la loi, les employeurs augmentent aussi la rémunération de ces dernières pour des raisons d’équité, de recrutement, de rétention, de motivation ou encore parce qu’une convention collective les y obligent;</a:t>
            </a:r>
          </a:p>
          <a:p>
            <a:pPr algn="just">
              <a:spcAft>
                <a:spcPts val="612"/>
              </a:spcAft>
              <a:buFont typeface="Arial" pitchFamily="34" charset="0"/>
              <a:buChar char="•"/>
            </a:pPr>
            <a:r>
              <a:rPr lang="fr-CA" dirty="0" smtClean="0"/>
              <a:t> Le niveau du salaire minimum a un impact sur le niveau d’autres politiques sociales: quand le salaire minimum augmente, ça favorise l’augmentation de l’aide sociale.  </a:t>
            </a:r>
          </a:p>
          <a:p>
            <a:pPr algn="just">
              <a:spcAft>
                <a:spcPts val="612"/>
              </a:spcAft>
            </a:pPr>
            <a:endParaRPr lang="fr-CA" dirty="0" smtClean="0"/>
          </a:p>
          <a:p>
            <a:pPr algn="just">
              <a:spcAft>
                <a:spcPts val="612"/>
              </a:spcAft>
            </a:pPr>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pPr algn="just">
              <a:spcAft>
                <a:spcPts val="1224"/>
              </a:spcAft>
            </a:pPr>
            <a:r>
              <a:rPr lang="fr-CA" u="sng" dirty="0" smtClean="0"/>
              <a:t>À retenir</a:t>
            </a:r>
            <a:endParaRPr lang="fr-CA" dirty="0" smtClean="0"/>
          </a:p>
          <a:p>
            <a:pPr algn="just">
              <a:spcAft>
                <a:spcPts val="1224"/>
              </a:spcAft>
            </a:pPr>
            <a:r>
              <a:rPr lang="fr-CA" dirty="0" smtClean="0"/>
              <a:t>On entend souvent dire que les employeurEs réagiront à la hausse du salaire minimum en coupant le nombre d’heures travaillées par leurs employéEs, afin d’économiser sur le coût de la main-d’œuvre.</a:t>
            </a:r>
          </a:p>
          <a:p>
            <a:pPr algn="just">
              <a:spcAft>
                <a:spcPts val="1224"/>
              </a:spcAft>
            </a:pPr>
            <a:r>
              <a:rPr lang="fr-CA" dirty="0" smtClean="0"/>
              <a:t>L’Institut de la statistique du Québec a vérifié si l’augmentation du salaire minimum engendre ou non une diminution des heures travaillées. </a:t>
            </a:r>
          </a:p>
          <a:p>
            <a:pPr algn="just" defTabSz="914138">
              <a:spcAft>
                <a:spcPts val="1224"/>
              </a:spcAft>
              <a:defRPr/>
            </a:pPr>
            <a:r>
              <a:rPr lang="fr-CA" dirty="0" smtClean="0"/>
              <a:t>Les analyses ont démontré que les hausses du salaire minimum qu’a connu le Québec de 2001 à 2010 n’ont « pas entrainé une véritable baisse des heures de travail », et ce, même pendant la période de 2005 à 2010 au cours de laquelle le salaire minimum a augmenté de 23,6 %. L’emploi temporaire à temps partiel a diminué</a:t>
            </a:r>
            <a:r>
              <a:rPr lang="fr-CA" baseline="30000" dirty="0" smtClean="0"/>
              <a:t>1</a:t>
            </a:r>
            <a:r>
              <a:rPr lang="fr-CA" dirty="0" smtClean="0"/>
              <a:t>. </a:t>
            </a:r>
          </a:p>
          <a:p>
            <a:pPr algn="just">
              <a:spcAft>
                <a:spcPts val="1224"/>
              </a:spcAft>
            </a:pPr>
            <a:r>
              <a:rPr lang="fr-CA" dirty="0" smtClean="0"/>
              <a:t>Même si une légère baisse du nombre d’heures de travail devait advenir, rappelons-nous de cet avantage peu souvent mentionné : une augmentation du salaire minimum, couplée à une faible diminution du nombre d’heures travaillées, est susceptible de mener à une augmentation de bien-être, puisque les travailleuses et travailleurs bénéficieront de plus de temps libre à consacrer à leur famille ou à leurs loisirs</a:t>
            </a:r>
            <a:r>
              <a:rPr lang="fr-CA" baseline="30000" dirty="0" smtClean="0"/>
              <a:t>2</a:t>
            </a:r>
            <a:r>
              <a:rPr lang="fr-CA" dirty="0" smtClean="0"/>
              <a:t>. </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400"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2311" y="4421823"/>
            <a:ext cx="5757208" cy="4189095"/>
          </a:xfrm>
        </p:spPr>
        <p:txBody>
          <a:bodyPr>
            <a:normAutofit/>
          </a:bodyPr>
          <a:lstStyle/>
          <a:p>
            <a:pPr algn="just"/>
            <a:r>
              <a:rPr lang="fr-CA" u="sng" dirty="0" smtClean="0"/>
              <a:t>À retenir</a:t>
            </a:r>
            <a:endParaRPr lang="fr-CA" dirty="0" smtClean="0"/>
          </a:p>
          <a:p>
            <a:pPr algn="just"/>
            <a:r>
              <a:rPr lang="fr-CA" dirty="0" smtClean="0"/>
              <a:t>L’argument de la compétitivité des entreprises apparaît toujours sur le radar quand on parle d’augmenter le salaire minimum.</a:t>
            </a:r>
          </a:p>
          <a:p>
            <a:pPr algn="just"/>
            <a:endParaRPr lang="fr-CA" dirty="0" smtClean="0"/>
          </a:p>
          <a:p>
            <a:pPr algn="just"/>
            <a:r>
              <a:rPr lang="fr-CA" dirty="0" smtClean="0"/>
              <a:t>Ce « monstre » n’est pas plus réel que les autres.</a:t>
            </a:r>
          </a:p>
          <a:p>
            <a:pPr algn="just"/>
            <a:endParaRPr lang="fr-CA" dirty="0" smtClean="0"/>
          </a:p>
          <a:p>
            <a:pPr algn="just"/>
            <a:r>
              <a:rPr lang="fr-CA" dirty="0" smtClean="0"/>
              <a:t>À l’échelle locale, régionale ou provinciale, cet argument ne tient pas la route puisque l’augmentation du salaire minimum par voie législative vient plutôt niveler la compétition entre les entreprises qui utilisent une stratégie basée sur les faibles coûts d’opération et de main-d’œuvre. Ainsi, celles qui voudraient bien payer un salaire minimum plus élevé, mais hésitent à le faire car cela réduirait leurs profits, ne se voient plus désavantagées par rapport aux autres. En effet, toutes les entreprises sont mises sur un pied d’égalité, devant toutes payer un salaire minimum plus élevé. </a:t>
            </a:r>
          </a:p>
          <a:p>
            <a:pPr algn="just"/>
            <a:endParaRPr lang="fr-CA" dirty="0" smtClean="0"/>
          </a:p>
          <a:p>
            <a:pPr algn="just"/>
            <a:r>
              <a:rPr lang="fr-CA" dirty="0" smtClean="0"/>
              <a:t>Reste alors l’argument de la compétitivité à l’échelle mondiale. Plusieurs opposantEs à une augmentation substantielle du salaire minimum s’inquiètent que cette augmentation pousse les entreprises à déménager là où les coûts de main-d’œuvre sont moins élevés, pour demeurer plus compétitives. </a:t>
            </a:r>
          </a:p>
          <a:p>
            <a:pPr algn="just"/>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CA" u="sng" dirty="0" smtClean="0"/>
              <a:t>À retenir</a:t>
            </a:r>
          </a:p>
          <a:p>
            <a:pPr algn="just"/>
            <a:r>
              <a:rPr lang="fr-CA" dirty="0" smtClean="0"/>
              <a:t>Plusieurs opposantEs à une augmentation substantielle du salaire minimum s’inquiètent que pareille augmentation pousse les entreprises à déménager là où les coûts de main-d’œuvre sont moins élevés, pour demeurer compétitives.</a:t>
            </a:r>
          </a:p>
          <a:p>
            <a:pPr algn="just"/>
            <a:endParaRPr lang="fr-CA" dirty="0" smtClean="0"/>
          </a:p>
          <a:p>
            <a:pPr algn="just"/>
            <a:r>
              <a:rPr lang="fr-CA" dirty="0" smtClean="0"/>
              <a:t>Or, on constate que la majorité des emplois au salaire minimum sont concentrés dans des secteurs d’activité qui risquent peu ou pas d’être délocalisés. Sur dix personnes rémunérées au salaire minimum, neuf travaillent dans le secteur des services, dont sept dans les secteurs du commerce de détail, de l’hébergement, de la restauration, des soins de santé et de l’assistance sociale. Les emplois dans le secteur primaire et de la fabrication représentent ensemble moins de 10% des emplois au salaire minimum.</a:t>
            </a:r>
          </a:p>
          <a:p>
            <a:pPr algn="just"/>
            <a:endParaRPr lang="fr-CA" dirty="0" smtClean="0"/>
          </a:p>
          <a:p>
            <a:pPr algn="just"/>
            <a:r>
              <a:rPr lang="fr-CA" u="sng" dirty="0" smtClean="0"/>
              <a:t>Informations complémentaires</a:t>
            </a:r>
          </a:p>
          <a:p>
            <a:pPr algn="just" defTabSz="457123">
              <a:defRPr/>
            </a:pPr>
            <a:r>
              <a:rPr lang="fr-CA" dirty="0" smtClean="0"/>
              <a:t>La catégorie « Autres secteurs regroupés » fait référence aux industries qui ne sont pas nommées dans le tableau. Par exemple: Transport et entreposage, Services d’enseignement, Services publics, Services administratifs, services de soutien, services de gestion des déchets et services d'assainissement, etc.</a:t>
            </a:r>
          </a:p>
          <a:p>
            <a:pPr algn="just" defTabSz="457123">
              <a:defRPr/>
            </a:pPr>
            <a:endParaRPr lang="fr-CA"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08392" y="4421825"/>
            <a:ext cx="6525546" cy="4420207"/>
          </a:xfrm>
        </p:spPr>
        <p:txBody>
          <a:bodyPr>
            <a:noAutofit/>
          </a:bodyPr>
          <a:lstStyle/>
          <a:p>
            <a:pPr algn="just"/>
            <a:r>
              <a:rPr lang="fr-CA" sz="1000" u="sng" dirty="0" smtClean="0"/>
              <a:t>À retenir</a:t>
            </a:r>
          </a:p>
          <a:p>
            <a:pPr algn="just">
              <a:spcAft>
                <a:spcPts val="612"/>
              </a:spcAft>
            </a:pPr>
            <a:r>
              <a:rPr lang="fr-CA" sz="1000" dirty="0" smtClean="0"/>
              <a:t>Plusieurs craignent que les employeurs réagissent à la hausse du salaire minimum en transférant la totalité de la hausse à leurs clientEs, c’est-à-dire en augmentant en conséquence le prix de leurs biens et services. Selon cet argument, la hausse du salaire minimum créerait de l’inflation, ce qui réduirait le pouvoir d’achat des consommatrices et consommateurs, réduisant de façon importante les bénéfices de l’augmentation pour les personnes travaillant au salaire minimum. </a:t>
            </a:r>
          </a:p>
          <a:p>
            <a:pPr algn="just">
              <a:spcAft>
                <a:spcPts val="612"/>
              </a:spcAft>
            </a:pPr>
            <a:r>
              <a:rPr lang="fr-CA" sz="1000" dirty="0" smtClean="0"/>
              <a:t>CertainEs employeurEs n’hésitent pas à parler d’augmentations majeures des prix, de l’ordre de 17 %. Ils n’expliquent toutefois pas comment ils arrivent à ce pourcentage</a:t>
            </a:r>
            <a:r>
              <a:rPr lang="fr-CA" sz="1000" baseline="30000" dirty="0" smtClean="0"/>
              <a:t>1</a:t>
            </a:r>
            <a:r>
              <a:rPr lang="fr-CA" sz="1000" dirty="0" smtClean="0"/>
              <a:t>. </a:t>
            </a:r>
          </a:p>
          <a:p>
            <a:pPr algn="just">
              <a:spcAft>
                <a:spcPts val="612"/>
              </a:spcAft>
            </a:pPr>
            <a:r>
              <a:rPr lang="fr-CA" sz="1000" dirty="0" smtClean="0"/>
              <a:t>Toutefois, comme l’ont révélé plusieurs études, les choses ne se passent pas de cette façon. L’impact de la hausse du salaire minimum sur les prix dépend principalement de 4 facteurs : la part des coûts de main-d’œuvre dans le prix, la part des salariéEs qui gagnent un bas salaire, la diminution des coûts liés au roulement du personnel (recrutement, embauche, formation et encadrement), et l’augmentation de la consommation</a:t>
            </a:r>
            <a:r>
              <a:rPr lang="fr-CA" sz="1000" baseline="30000" dirty="0" smtClean="0"/>
              <a:t>2</a:t>
            </a:r>
            <a:r>
              <a:rPr lang="fr-CA" sz="1000" dirty="0" smtClean="0"/>
              <a:t>.</a:t>
            </a:r>
          </a:p>
          <a:p>
            <a:pPr algn="just" defTabSz="933079">
              <a:spcAft>
                <a:spcPts val="612"/>
              </a:spcAft>
              <a:defRPr/>
            </a:pPr>
            <a:r>
              <a:rPr lang="fr-CA" sz="1000" dirty="0" smtClean="0"/>
              <a:t>Rappelons d’abord que si la hausse du salaire minimum entraine une hausse des salaires et des charges sociales, elle procure également des avantages financiers aux entreprises. Par exemple, il a été démontré qu’en ayant un meilleur salaire, les employéEs ont moins tendance à changer d’emploi. Cette plus grande stabilité du personnel se traduit, pour l’employeur, par une réduction des coûts de recrutement et de formation des employéEs nouvellement embauchéEs</a:t>
            </a:r>
            <a:r>
              <a:rPr lang="fr-CA" sz="1000" baseline="30000" dirty="0" smtClean="0"/>
              <a:t>3</a:t>
            </a:r>
            <a:r>
              <a:rPr lang="fr-CA" sz="1000" dirty="0" smtClean="0"/>
              <a:t>. De plus, suite à une augmentation de leur salaire, les employéEs à faible salaire ont tendance à dépenser l’argent supplémentaire qu’ils ont à leur disposition. Cette augmentation de la consommation profite aux entreprises</a:t>
            </a:r>
            <a:r>
              <a:rPr lang="fr-CA" sz="1000" baseline="30000" dirty="0" smtClean="0"/>
              <a:t>4</a:t>
            </a:r>
            <a:r>
              <a:rPr lang="fr-CA" sz="1000" dirty="0" smtClean="0"/>
              <a:t>. </a:t>
            </a:r>
          </a:p>
          <a:p>
            <a:pPr algn="just">
              <a:spcAft>
                <a:spcPts val="612"/>
              </a:spcAft>
            </a:pPr>
            <a:r>
              <a:rPr lang="fr-CA" sz="1000" dirty="0" smtClean="0"/>
              <a:t>Lorsqu’elle fait le choix d’augmenter ses prix, l’entreprise prend en compte ces économies et ces hausses de revenus. La hausse des coûts d’opération, si elle existe, n’est finalement qu’une fraction de la hausse du taux du salaire minimum</a:t>
            </a:r>
            <a:r>
              <a:rPr lang="fr-CA" sz="1000" baseline="30000" dirty="0" smtClean="0"/>
              <a:t>5</a:t>
            </a:r>
            <a:r>
              <a:rPr lang="fr-CA" sz="1000" dirty="0" smtClean="0"/>
              <a:t>.</a:t>
            </a:r>
          </a:p>
          <a:p>
            <a:pPr algn="just" defTabSz="932969">
              <a:spcAft>
                <a:spcPts val="612"/>
              </a:spcAft>
              <a:defRPr/>
            </a:pPr>
            <a:r>
              <a:rPr lang="fr-CA" sz="1000" dirty="0" smtClean="0"/>
              <a:t>Cela dit, il est possible qu’il y ait tout de même une légère hausse des prix et de l’inflation suite à une augmentation substantielle du salaire minimum. Comme nous le verrons, cette hausse du coût des biens et des services n’est toutefois pas catastrophique. </a:t>
            </a:r>
          </a:p>
          <a:p>
            <a:pPr algn="just" defTabSz="932969">
              <a:spcAft>
                <a:spcPts val="612"/>
              </a:spcAft>
              <a:defRPr/>
            </a:pPr>
            <a:r>
              <a:rPr lang="fr-CA" sz="1000" dirty="0" smtClean="0"/>
              <a:t>Pour aller plus loin, explorons quelques-uns des facteurs qui influencent une hausse des prix à la suite d’une hausse du salaire minimum.</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CA" u="sng" dirty="0" smtClean="0"/>
              <a:t>À retenir</a:t>
            </a:r>
          </a:p>
          <a:p>
            <a:pPr algn="just"/>
            <a:r>
              <a:rPr lang="fr-CA" dirty="0" smtClean="0"/>
              <a:t>De nombreuses études (dont une de l’Université Berkeley et une du Centre canadien de politiques alternatives) indiquent que de faibles revenus sont associés à un haut taux de roulement et, inversement, qu’une augmentation du salaire minimum encourage une plus grande stabilité de la main-d’œuvre</a:t>
            </a:r>
            <a:r>
              <a:rPr lang="fr-CA" baseline="30000" dirty="0" smtClean="0"/>
              <a:t>1</a:t>
            </a:r>
            <a:r>
              <a:rPr lang="fr-CA" dirty="0" smtClean="0"/>
              <a:t>. </a:t>
            </a:r>
          </a:p>
          <a:p>
            <a:pPr algn="just"/>
            <a:endParaRPr lang="fr-CA" dirty="0" smtClean="0"/>
          </a:p>
          <a:p>
            <a:pPr algn="just"/>
            <a:r>
              <a:rPr lang="fr-CA" dirty="0" smtClean="0"/>
              <a:t>Le ministère du Travail, de l’Emploi et de la Solidarité sociale, dans son analyse d’impact de la hausse de 20 ¢ du salaire minimum survenue en 2016, avançait d’ailleurs que cette hausse « rendrait le travail plus attractif et favoriserait une meilleure rétention et une meilleure mobilisation de la main-d’œuvre. Elle réduirait ainsi les coûts liés au taux de roulement de la main-d’œuvre »</a:t>
            </a:r>
            <a:r>
              <a:rPr lang="fr-CA" baseline="30000" dirty="0" smtClean="0"/>
              <a:t>2</a:t>
            </a:r>
            <a:r>
              <a:rPr lang="fr-CA" dirty="0" smtClean="0"/>
              <a:t>. </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pPr algn="just"/>
            <a:r>
              <a:rPr lang="fr-CA" u="sng" dirty="0" smtClean="0"/>
              <a:t>À retenir</a:t>
            </a:r>
          </a:p>
          <a:p>
            <a:pPr algn="just"/>
            <a:r>
              <a:rPr lang="fr-CA" dirty="0" smtClean="0"/>
              <a:t>Voici quelques exemples de l’impact d’une hausse du salaire minimum sur le taux de roulement et sur les coûts assumés par les entreprises.</a:t>
            </a:r>
          </a:p>
          <a:p>
            <a:pPr algn="just"/>
            <a:endParaRPr lang="fr-CA" dirty="0" smtClean="0"/>
          </a:p>
          <a:p>
            <a:pPr algn="just"/>
            <a:r>
              <a:rPr lang="fr-CA" dirty="0" smtClean="0"/>
              <a:t>Le ministère du Travail, de l’Emploi et de la Solidarité Sociale estime qu’il coûte 525 $ à </a:t>
            </a:r>
            <a:r>
              <a:rPr lang="fr-CA" dirty="0" err="1" smtClean="0"/>
              <a:t>unE</a:t>
            </a:r>
            <a:r>
              <a:rPr lang="fr-CA" dirty="0" smtClean="0"/>
              <a:t> employeurE pour recruter et former </a:t>
            </a:r>
            <a:r>
              <a:rPr lang="fr-CA" dirty="0" err="1" smtClean="0"/>
              <a:t>unE</a:t>
            </a:r>
            <a:r>
              <a:rPr lang="fr-CA" dirty="0" smtClean="0"/>
              <a:t> jeune travaillant à temps partiel dans la restauration rapide, alors qu’une hausse de 20 ¢ du salaire minimum lui coûterait environ 200 $ sur une base annuelle</a:t>
            </a:r>
            <a:r>
              <a:rPr lang="fr-CA" baseline="30000" dirty="0" smtClean="0"/>
              <a:t>1</a:t>
            </a:r>
            <a:r>
              <a:rPr lang="fr-CA" dirty="0" smtClean="0"/>
              <a:t>.</a:t>
            </a:r>
          </a:p>
          <a:p>
            <a:pPr algn="just"/>
            <a:endParaRPr lang="fr-CA" dirty="0" smtClean="0"/>
          </a:p>
          <a:p>
            <a:pPr algn="just" defTabSz="933079">
              <a:defRPr/>
            </a:pPr>
            <a:r>
              <a:rPr lang="fr-CA" dirty="0" smtClean="0"/>
              <a:t>Ces économies viennent réduire le coût de l’augmentation du salaire minimum pour les employeurEs.</a:t>
            </a:r>
          </a:p>
          <a:p>
            <a:pPr algn="just" defTabSz="933079">
              <a:defRPr/>
            </a:pPr>
            <a:endParaRPr lang="fr-CA" dirty="0" smtClean="0"/>
          </a:p>
          <a:p>
            <a:pPr algn="just"/>
            <a:r>
              <a:rPr lang="fr-CA" dirty="0" smtClean="0"/>
              <a:t>Des </a:t>
            </a:r>
            <a:r>
              <a:rPr lang="fr-CA" dirty="0" err="1" smtClean="0"/>
              <a:t>chercheurEs</a:t>
            </a:r>
            <a:r>
              <a:rPr lang="fr-CA" dirty="0" smtClean="0"/>
              <a:t> ont estimé qu’à Los Angeles, la hausse des coûts d’opération suite à l’augmentation du salaire minimum s’élèverait, d’ici à 2019, à 3,8 % pour l’ensemble des industries (et ce, en tenant compte des économies dues à la réduction du taux de roulement), alors qu’elle pourrait atteindre 7,8 % dans le secteur alimentaire, un secteur où les personnes rémunérées au salaire minimum sont particulièrement nombreuses. Ces hausses ne représentent qu’une maigre fraction de la hausse prévue du salaire minimum entre 2014 et 2019 qui, elle, se situe à près de 70 % (de 9 $ en 2014 à 15,25 $ en 2019)</a:t>
            </a:r>
            <a:r>
              <a:rPr lang="fr-CA" baseline="30000" dirty="0" smtClean="0"/>
              <a:t>2</a:t>
            </a:r>
            <a:r>
              <a:rPr lang="fr-CA" dirty="0" smtClean="0"/>
              <a:t>. </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CA" u="sng" dirty="0" smtClean="0"/>
              <a:t>À retenir</a:t>
            </a:r>
          </a:p>
          <a:p>
            <a:pPr algn="just"/>
            <a:r>
              <a:rPr lang="fr-CA" dirty="0" smtClean="0"/>
              <a:t>Sachant que les personnes pauvres sont plus susceptibles de dépenser les dollars supplémentaires dont elles disposent (c’est ce que l’économiste John Maynard Keynes nomme la « propension marginale à consommer »), on peut s’attendre à ce que la hausse du salaire minimum contribue à favoriser la consommation et à stimuler l’économie. </a:t>
            </a:r>
          </a:p>
          <a:p>
            <a:pPr algn="just"/>
            <a:endParaRPr lang="fr-CA" dirty="0" smtClean="0"/>
          </a:p>
          <a:p>
            <a:pPr algn="just"/>
            <a:r>
              <a:rPr lang="fr-CA" dirty="0" smtClean="0"/>
              <a:t>En d’autres mots, « si [le] salaire [des personnes pauvres] augmente, l’augmentation sera presque entièrement consommée parce qu’elle servira à répondre à leurs besoins de base. En comparaison, une personne à hauts revenus, dont les besoins de base sont souvent déjà pleinement satisfaits, risque d’épargner une partie beaucoup plus importante de son augmentation salariale »</a:t>
            </a:r>
            <a:r>
              <a:rPr lang="fr-CA" baseline="30000" dirty="0" smtClean="0"/>
              <a:t>1</a:t>
            </a:r>
            <a:r>
              <a:rPr lang="fr-CA" dirty="0" smtClean="0"/>
              <a:t>. </a:t>
            </a:r>
          </a:p>
          <a:p>
            <a:pPr algn="just"/>
            <a:endParaRPr lang="fr-CA" dirty="0" smtClean="0"/>
          </a:p>
          <a:p>
            <a:pPr algn="just"/>
            <a:r>
              <a:rPr lang="fr-CA" dirty="0" smtClean="0"/>
              <a:t>On comprend donc qu’une augmentation du revenu des travailleuses et des travailleurs pauvres peut aussi contribuer à augmenter le revenu et les profits des employeurEs</a:t>
            </a:r>
            <a:r>
              <a:rPr lang="fr-CA" baseline="30000" dirty="0" smtClean="0"/>
              <a:t>2</a:t>
            </a:r>
            <a:r>
              <a:rPr lang="fr-CA" dirty="0" smtClean="0"/>
              <a:t>. </a:t>
            </a:r>
          </a:p>
          <a:p>
            <a:pPr algn="just"/>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65268" y="4189097"/>
            <a:ext cx="6486152" cy="4887144"/>
          </a:xfrm>
        </p:spPr>
        <p:txBody>
          <a:bodyPr wrap="square">
            <a:noAutofit/>
          </a:bodyPr>
          <a:lstStyle/>
          <a:p>
            <a:pPr algn="just" defTabSz="914138"/>
            <a:r>
              <a:rPr lang="fr-CA" u="sng" dirty="0" smtClean="0"/>
              <a:t>À retenir</a:t>
            </a:r>
          </a:p>
          <a:p>
            <a:pPr algn="just" defTabSz="914138"/>
            <a:r>
              <a:rPr lang="fr-CA" dirty="0" smtClean="0"/>
              <a:t>C’est un plancher fixé par la loi: aucunE employeurE n’a le droit de payer ses salariéEs moins que ce taux horaire.</a:t>
            </a:r>
          </a:p>
          <a:p>
            <a:pPr algn="just" defTabSz="914138"/>
            <a:endParaRPr lang="fr-CA" dirty="0" smtClean="0"/>
          </a:p>
          <a:p>
            <a:pPr algn="just"/>
            <a:r>
              <a:rPr lang="fr-CA" dirty="0" smtClean="0"/>
              <a:t>Le salaire minimum n’est pas le même pour toutes les catégories de salariéEs. La majorité des personnes gagnant le salaire minimum sont rémunérées au « taux général du salaire minimum ». Quand les médias parlent du salaire minimum, c’est généralement à ce taux qu’ils font référence. Depuis le 1</a:t>
            </a:r>
            <a:r>
              <a:rPr lang="fr-CA" baseline="30000" dirty="0" smtClean="0"/>
              <a:t>er</a:t>
            </a:r>
            <a:r>
              <a:rPr lang="fr-CA" dirty="0" smtClean="0"/>
              <a:t> mai 2016, il s’élève à 10,75 $ l’heure. </a:t>
            </a:r>
          </a:p>
          <a:p>
            <a:pPr algn="just" defTabSz="914138">
              <a:defRPr/>
            </a:pPr>
            <a:endParaRPr lang="fr-CA" dirty="0" smtClean="0"/>
          </a:p>
          <a:p>
            <a:pPr algn="just"/>
            <a:r>
              <a:rPr lang="fr-CA" u="sng" dirty="0" smtClean="0"/>
              <a:t>Informations complémentaires</a:t>
            </a:r>
          </a:p>
          <a:p>
            <a:pPr algn="just" defTabSz="933079">
              <a:defRPr/>
            </a:pPr>
            <a:r>
              <a:rPr lang="fr-CA" dirty="0" smtClean="0"/>
              <a:t>Les personnes qui font la cueillette à la main de petits fruits (fraises et framboises) voient leur salaire minimum calculé au rendement. Toutefois, elles ont droit au taux général du salaire minimum lorsque leur rendement est affecté par l'état des champs ou des fruits, ou quand leur rendement est réduit pour des raisons hors de leur contrôle. </a:t>
            </a:r>
          </a:p>
          <a:p>
            <a:pPr algn="just" defTabSz="933079">
              <a:defRPr/>
            </a:pPr>
            <a:endParaRPr lang="fr-CA" dirty="0" smtClean="0"/>
          </a:p>
          <a:p>
            <a:pPr algn="just" defTabSz="933079">
              <a:defRPr/>
            </a:pPr>
            <a:r>
              <a:rPr lang="fr-CA" dirty="0" smtClean="0"/>
              <a:t>Quant aux personnes rémunérées à la commission ou à la pièce, elles doivent toujours recevoir au moins le salaire minimum pour le travail qu’elles effectuent.</a:t>
            </a:r>
          </a:p>
          <a:p>
            <a:pPr algn="just" defTabSz="933079">
              <a:defRPr/>
            </a:pPr>
            <a:endParaRPr lang="fr-CA" dirty="0" smtClean="0"/>
          </a:p>
          <a:p>
            <a:pPr algn="just" defTabSz="933079">
              <a:defRPr/>
            </a:pPr>
            <a:r>
              <a:rPr lang="fr-CA" dirty="0" smtClean="0"/>
              <a:t>Notons également que jusqu’à récemment, les salariéEs de l’industrie de confection du vêtement avaient un salaire minimum inférieur au taux général du salaire minimum.</a:t>
            </a:r>
          </a:p>
          <a:p>
            <a:pPr algn="just" defTabSz="933079">
              <a:defRPr/>
            </a:pPr>
            <a:endParaRPr lang="fr-CA" dirty="0" smtClean="0"/>
          </a:p>
          <a:p>
            <a:pPr algn="just"/>
            <a:r>
              <a:rPr lang="fr-CA" dirty="0" smtClean="0"/>
              <a:t>Certains groupes de salariéEs n’ont pas droit au salaire minimum. C’est notamment le cas :</a:t>
            </a:r>
          </a:p>
          <a:p>
            <a:pPr algn="just">
              <a:buFont typeface="Arial" pitchFamily="34" charset="0"/>
              <a:buChar char="•"/>
            </a:pPr>
            <a:r>
              <a:rPr lang="fr-CA" dirty="0" smtClean="0"/>
              <a:t>Des étudiantEs employéEs dans un organisme à but non lucratif et à vocation sociale ou communautaire (ex: organisme de loisirs, colonie de vacances)</a:t>
            </a:r>
          </a:p>
          <a:p>
            <a:pPr algn="just">
              <a:buFont typeface="Arial" pitchFamily="34" charset="0"/>
              <a:buChar char="•"/>
            </a:pPr>
            <a:r>
              <a:rPr lang="fr-CA" dirty="0" smtClean="0"/>
              <a:t>Des stagiaires dans un cadre de formation professionnelle reconnue par une loi</a:t>
            </a:r>
          </a:p>
          <a:p>
            <a:pPr algn="just">
              <a:buFont typeface="Arial" pitchFamily="34" charset="0"/>
              <a:buChar char="•"/>
            </a:pPr>
            <a:r>
              <a:rPr lang="fr-CA" dirty="0" smtClean="0"/>
              <a:t>Des salariéEs entièrement rémunéréEs à la commission qui travaillent dans une activité à caractère commercial en dehors de l’établissement et dont les heures de travail sont incontrôlables. </a:t>
            </a:r>
          </a:p>
          <a:p>
            <a:pPr algn="just">
              <a:buFont typeface="Arial" pitchFamily="34" charset="0"/>
              <a:buNone/>
            </a:pPr>
            <a:endParaRPr lang="fr-CA" sz="1400"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CA" u="sng" dirty="0" smtClean="0"/>
              <a:t>À retenir</a:t>
            </a:r>
          </a:p>
          <a:p>
            <a:pPr algn="just" defTabSz="932969">
              <a:defRPr/>
            </a:pPr>
            <a:r>
              <a:rPr lang="fr-CA" dirty="0" smtClean="0"/>
              <a:t>La </a:t>
            </a:r>
            <a:r>
              <a:rPr lang="fr-CA" i="1" dirty="0" err="1" smtClean="0"/>
              <a:t>Federal</a:t>
            </a:r>
            <a:r>
              <a:rPr lang="fr-CA" i="1" dirty="0" smtClean="0"/>
              <a:t> Reserve Bank of Chicago </a:t>
            </a:r>
            <a:r>
              <a:rPr lang="fr-CA" dirty="0" smtClean="0"/>
              <a:t>estime qu’une augmentation du salaire minimum fédéral américain de 7,25 $ à 9 $ l’heure se traduirait par un accroissement de la consommation de 28 milliards de dollars à l’échelle du pays</a:t>
            </a:r>
            <a:r>
              <a:rPr lang="fr-CA" baseline="30000" dirty="0" smtClean="0"/>
              <a:t>1</a:t>
            </a:r>
            <a:r>
              <a:rPr lang="fr-CA" dirty="0" smtClean="0"/>
              <a:t>.</a:t>
            </a:r>
          </a:p>
          <a:p>
            <a:pPr algn="just" defTabSz="932969">
              <a:defRPr/>
            </a:pPr>
            <a:endParaRPr lang="fr-CA" dirty="0" smtClean="0"/>
          </a:p>
          <a:p>
            <a:pPr algn="just"/>
            <a:r>
              <a:rPr lang="fr-CA" dirty="0" smtClean="0"/>
              <a:t> Un exemple, issu cette fois-ci du Québec: Suite à 3 augmentations annuelles de 50 ¢ du salaire minimum (le salaire minimum a été porté de 8 $ en 2007 à 9,50 $ en 2010), le secteur du commerce de détail a enregistré, en 2010, une hausse de ses ventes 6,6 % par rapport à l’année précédente</a:t>
            </a:r>
            <a:r>
              <a:rPr lang="fr-CA" baseline="30000" dirty="0" smtClean="0"/>
              <a:t>2</a:t>
            </a:r>
            <a:r>
              <a:rPr lang="fr-CA" dirty="0" smtClean="0"/>
              <a:t> alors que le prévisions n’étaient que de 2 %. On aurait pourtant pu s’attendre à une réduction des ventes puisqu’il s’agissait d’une période de ralentissement économique. </a:t>
            </a:r>
            <a:endParaRPr lang="fr-CA" u="sng"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79696" y="4421825"/>
            <a:ext cx="6631621" cy="4420207"/>
          </a:xfrm>
        </p:spPr>
        <p:txBody>
          <a:bodyPr>
            <a:noAutofit/>
          </a:bodyPr>
          <a:lstStyle/>
          <a:p>
            <a:pPr algn="just" defTabSz="932969">
              <a:defRPr/>
            </a:pPr>
            <a:r>
              <a:rPr lang="fr-CA" sz="1100" u="sng" dirty="0" smtClean="0"/>
              <a:t>À retenir</a:t>
            </a:r>
          </a:p>
          <a:p>
            <a:pPr algn="just" defTabSz="932969">
              <a:defRPr/>
            </a:pPr>
            <a:r>
              <a:rPr lang="fr-CA" sz="1100" dirty="0" smtClean="0"/>
              <a:t>En raison des effets positifs de l’augmentation du salaire minimum sur la consommation et la productivité, les entreprises n’ont pas besoin d’augmenter le prix de leurs marchandises de façon importante pour compenser la hausse du coût de la main-d'œuvre</a:t>
            </a:r>
            <a:r>
              <a:rPr lang="fr-CA" sz="1100" baseline="30000" dirty="0" smtClean="0"/>
              <a:t>1</a:t>
            </a:r>
            <a:r>
              <a:rPr lang="fr-CA" sz="1100" dirty="0" smtClean="0"/>
              <a:t>. </a:t>
            </a:r>
          </a:p>
          <a:p>
            <a:pPr algn="just" defTabSz="932969">
              <a:defRPr/>
            </a:pPr>
            <a:endParaRPr lang="fr-CA" sz="1100" dirty="0" smtClean="0"/>
          </a:p>
          <a:p>
            <a:pPr algn="just" defTabSz="932969">
              <a:defRPr/>
            </a:pPr>
            <a:r>
              <a:rPr lang="fr-CA" sz="1100" dirty="0" smtClean="0"/>
              <a:t>Si l’ensemble de la hausse ne risque pas d’être transférée aux consommatrices et consommateurs, une légère hausse des prix et de l’inflation reste possible. Une étude effectuée aux États-Unis indique qu’une hausse du salaire minimum à 15 $ l’heure pourrait causer une augmentation de 4,3 % des coûts dans les établissements de restauration rapide. Ces prévisions ne tiennent toutefois pas compte de l’effet « taux de roulement » expliqué plus haut : on peut donc s’attendre à ce que l’augmentation des prix soit de moins de 4,3 %</a:t>
            </a:r>
            <a:r>
              <a:rPr lang="fr-CA" sz="1100" baseline="30000" dirty="0" smtClean="0"/>
              <a:t>2</a:t>
            </a:r>
            <a:r>
              <a:rPr lang="fr-CA" sz="1100" dirty="0" smtClean="0"/>
              <a:t>. </a:t>
            </a:r>
          </a:p>
          <a:p>
            <a:pPr algn="just" defTabSz="932969">
              <a:defRPr/>
            </a:pPr>
            <a:endParaRPr lang="fr-CA" sz="1100" dirty="0" smtClean="0"/>
          </a:p>
          <a:p>
            <a:pPr algn="just" defTabSz="932969">
              <a:defRPr/>
            </a:pPr>
            <a:r>
              <a:rPr lang="fr-CA" sz="1100" dirty="0" smtClean="0"/>
              <a:t>Une autre étude analysant la hausse de prix sur les menus affichés en ligne dans la région de San José a conclu que les employeurEs ont réagi à l’augmentation de 25 % du salaire minimum en augmentant les prix en moyenne de 1,45 %</a:t>
            </a:r>
            <a:r>
              <a:rPr lang="fr-CA" sz="1100" baseline="30000" dirty="0" smtClean="0"/>
              <a:t>3</a:t>
            </a:r>
            <a:r>
              <a:rPr lang="fr-CA" sz="1100" dirty="0" smtClean="0"/>
              <a:t>. </a:t>
            </a:r>
          </a:p>
          <a:p>
            <a:pPr algn="just" defTabSz="932969">
              <a:defRPr/>
            </a:pPr>
            <a:endParaRPr lang="fr-CA" sz="1100" dirty="0" smtClean="0"/>
          </a:p>
          <a:p>
            <a:pPr algn="just" defTabSz="932969">
              <a:defRPr/>
            </a:pPr>
            <a:r>
              <a:rPr lang="fr-CA" sz="1100" dirty="0" smtClean="0"/>
              <a:t>Une économiste de l’Université de Leicester, au Royaume-Uni, a estimé qu’une hausse de 10 % du salaire minimum entraînerait une augmentation de 4 % de la facture de restaurant</a:t>
            </a:r>
            <a:r>
              <a:rPr lang="fr-CA" sz="1100" baseline="30000" dirty="0" smtClean="0"/>
              <a:t>4</a:t>
            </a:r>
            <a:r>
              <a:rPr lang="fr-CA" sz="1100" dirty="0" smtClean="0"/>
              <a:t>. </a:t>
            </a:r>
          </a:p>
          <a:p>
            <a:pPr algn="just" defTabSz="932969">
              <a:defRPr/>
            </a:pPr>
            <a:endParaRPr lang="fr-CA" sz="1100" dirty="0" smtClean="0"/>
          </a:p>
          <a:p>
            <a:pPr algn="just" defTabSz="932969">
              <a:defRPr/>
            </a:pPr>
            <a:r>
              <a:rPr lang="fr-CA" sz="1100" dirty="0" smtClean="0"/>
              <a:t>Au Québec, la Centrale des syndicats du Québec (CSQ) est d’avis que l’augmentation du salaire minimum à 15 $ l’heure pourrait avoir les conséquences suivantes : « les propriétaires de commerce de détail dont un peu plus de la moitié de leur personnel est à bas salaires et dont les coûts de la </a:t>
            </a:r>
            <a:r>
              <a:rPr lang="fr-CA" sz="1100" dirty="0" err="1" smtClean="0"/>
              <a:t>main-d'oeuvre</a:t>
            </a:r>
            <a:r>
              <a:rPr lang="fr-CA" sz="1100" dirty="0" smtClean="0"/>
              <a:t> avoisinent 15 % souhaiteront augmenter leurs prix autour de 3 %. Du côté de la restauration, l'estimation se situe autour de 5 %. Ainsi, pour assurer une augmentation de salaire de près de 40 % à bon nombre de travailleuses et travailleurs de restaurant, la clientèle devra peut-être ajouter 50 cents de plus pour un repas qui coûte actuellement 10 $ »</a:t>
            </a:r>
            <a:r>
              <a:rPr lang="fr-CA" sz="1100" baseline="30000" dirty="0" smtClean="0"/>
              <a:t>5</a:t>
            </a:r>
            <a:r>
              <a:rPr lang="fr-CA" sz="1100" dirty="0" smtClean="0"/>
              <a:t>. </a:t>
            </a:r>
          </a:p>
          <a:p>
            <a:pPr algn="just" defTabSz="932969">
              <a:defRPr/>
            </a:pPr>
            <a:endParaRPr lang="fr-CA" sz="1100" dirty="0" smtClean="0"/>
          </a:p>
          <a:p>
            <a:pPr algn="just" defTabSz="932969">
              <a:defRPr/>
            </a:pPr>
            <a:r>
              <a:rPr lang="fr-CA" sz="1100" dirty="0" smtClean="0"/>
              <a:t>Bref, puisque les employeurEs réussissent à composer avec la hausse de leurs coûts de main-d’œuvre, les effets du salaire minimum sur les consommatrices et consommateurs sont loin de la catastrophe annoncée.</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defTabSz="914138">
              <a:defRPr/>
            </a:pPr>
            <a:r>
              <a:rPr lang="fr-CA" u="sng" dirty="0" smtClean="0"/>
              <a:t>À retenir</a:t>
            </a:r>
          </a:p>
          <a:p>
            <a:pPr algn="just" defTabSz="914138">
              <a:defRPr/>
            </a:pPr>
            <a:r>
              <a:rPr lang="fr-CA" dirty="0" smtClean="0"/>
              <a:t>Les études mesurant l’effet d’une augmentation du salaire minimum sur la diminution de la pauvreté fournissent des résultats inconstants. </a:t>
            </a:r>
          </a:p>
          <a:p>
            <a:pPr algn="just" defTabSz="914138">
              <a:defRPr/>
            </a:pPr>
            <a:endParaRPr lang="fr-CA" dirty="0" smtClean="0"/>
          </a:p>
          <a:p>
            <a:pPr algn="just" defTabSz="914138">
              <a:defRPr/>
            </a:pPr>
            <a:r>
              <a:rPr lang="fr-CA" dirty="0" smtClean="0"/>
              <a:t>Plusieurs de ces études comportent des limites. Le CCPA a récemment ré-analysé certaines de ces études. Il conclut que les études existantes tendent à montrer une diminution des taux de pauvreté, même si elle est parfois modeste</a:t>
            </a:r>
            <a:r>
              <a:rPr lang="fr-CA" baseline="30000" dirty="0" smtClean="0"/>
              <a:t>1</a:t>
            </a:r>
            <a:r>
              <a:rPr lang="fr-CA" dirty="0" smtClean="0"/>
              <a:t>.</a:t>
            </a:r>
          </a:p>
          <a:p>
            <a:pPr algn="just"/>
            <a:endParaRPr lang="fr-FR" dirty="0" smtClean="0"/>
          </a:p>
          <a:p>
            <a:pPr algn="just" defTabSz="457123">
              <a:defRPr/>
            </a:pPr>
            <a:r>
              <a:rPr lang="fr-CA" dirty="0" smtClean="0"/>
              <a:t>L’Observatoire de la pauvreté et des inégalités au Québec a estimé l’impact d’une augmentation du salaire minimum à 15 $ l’heure en calculant la différence entre 2 scénarios : un premier où </a:t>
            </a:r>
            <a:r>
              <a:rPr lang="fr-CA" dirty="0" err="1" smtClean="0"/>
              <a:t>unE</a:t>
            </a:r>
            <a:r>
              <a:rPr lang="fr-CA" dirty="0" smtClean="0"/>
              <a:t> </a:t>
            </a:r>
            <a:r>
              <a:rPr lang="fr-CA" dirty="0" err="1" smtClean="0"/>
              <a:t>salariéE</a:t>
            </a:r>
            <a:r>
              <a:rPr lang="fr-CA" dirty="0" smtClean="0"/>
              <a:t> vivant </a:t>
            </a:r>
            <a:r>
              <a:rPr lang="fr-CA" dirty="0" err="1" smtClean="0"/>
              <a:t>seulE</a:t>
            </a:r>
            <a:r>
              <a:rPr lang="fr-CA" dirty="0" smtClean="0"/>
              <a:t> travaille 35 heures par semaine au taux en vigueur en 2016 (10,55 $ jusqu’au 30 avril et 10,75 $ après le 1</a:t>
            </a:r>
            <a:r>
              <a:rPr lang="fr-CA" baseline="30000" dirty="0" smtClean="0"/>
              <a:t>er</a:t>
            </a:r>
            <a:r>
              <a:rPr lang="fr-CA" dirty="0" smtClean="0"/>
              <a:t> mai 2016) et un deuxième où </a:t>
            </a:r>
            <a:r>
              <a:rPr lang="fr-CA" dirty="0" err="1" smtClean="0"/>
              <a:t>unE</a:t>
            </a:r>
            <a:r>
              <a:rPr lang="fr-CA" dirty="0" smtClean="0"/>
              <a:t> </a:t>
            </a:r>
            <a:r>
              <a:rPr lang="fr-CA" dirty="0" err="1" smtClean="0"/>
              <a:t>salariéE</a:t>
            </a:r>
            <a:r>
              <a:rPr lang="fr-CA" dirty="0" smtClean="0"/>
              <a:t> gagne 15 $ l’heure pendant toute l’année. Après avoir payé de l’impôt et reçu différentes prestations sociales, cette dernière disposerait de 4 417 $ de plus qu’avec le salaire minimum actuel. </a:t>
            </a:r>
          </a:p>
          <a:p>
            <a:pPr algn="just"/>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64696" y="4189413"/>
            <a:ext cx="6436894" cy="4652616"/>
          </a:xfrm>
        </p:spPr>
        <p:txBody>
          <a:bodyPr>
            <a:noAutofit/>
          </a:bodyPr>
          <a:lstStyle/>
          <a:p>
            <a:pPr algn="just" defTabSz="932969">
              <a:defRPr/>
            </a:pPr>
            <a:r>
              <a:rPr lang="fr-CA" sz="1100" u="sng" dirty="0" smtClean="0"/>
              <a:t>À retenir</a:t>
            </a:r>
          </a:p>
          <a:p>
            <a:pPr algn="just" defTabSz="932969">
              <a:defRPr/>
            </a:pPr>
            <a:r>
              <a:rPr lang="fr-CA" sz="1100" dirty="0" smtClean="0"/>
              <a:t>Quatre raisons peuvent expliquer le faible impact des hausses du salaire minimum sur la pauvreté constaté par les études. </a:t>
            </a:r>
          </a:p>
          <a:p>
            <a:pPr algn="just" defTabSz="932969">
              <a:defRPr/>
            </a:pPr>
            <a:endParaRPr lang="fr-CA" sz="1100" dirty="0" smtClean="0"/>
          </a:p>
          <a:p>
            <a:pPr algn="just" defTabSz="932969">
              <a:defRPr/>
            </a:pPr>
            <a:r>
              <a:rPr lang="fr-CA" sz="1100" dirty="0" smtClean="0"/>
              <a:t>Premièrement, si plusieurs études n’ont pas pu démontrer que les augmentations passées du salaire minimum ont conduit à une réduction de la pauvreté, c’est en partie parce que les augmentations passées étaient faibles et maintenaient les salariéEs au salaire minimum loin des seuils de la sortie de pauvreté. Une augmentation du taux du salaire minimum à 15$ l’heure permettrait toutefois de hisser un nombre important de salariéEs travaillant à temps plein ainsi que leur famille hors de la pauvreté. </a:t>
            </a:r>
          </a:p>
          <a:p>
            <a:pPr algn="just" defTabSz="932969">
              <a:defRPr/>
            </a:pPr>
            <a:endParaRPr lang="fr-CA" sz="1100" dirty="0" smtClean="0"/>
          </a:p>
          <a:p>
            <a:pPr algn="just" defTabSz="932969">
              <a:defRPr/>
            </a:pPr>
            <a:r>
              <a:rPr lang="fr-CA" sz="1100" dirty="0" smtClean="0"/>
              <a:t>Deuxièmement, les études sur les impacts économiques du salaire minimum ont historiquement porté sur les </a:t>
            </a:r>
            <a:r>
              <a:rPr lang="fr-CA" sz="1100" dirty="0" err="1" smtClean="0"/>
              <a:t>adolescentEs</a:t>
            </a:r>
            <a:r>
              <a:rPr lang="fr-CA" sz="1100" dirty="0" smtClean="0"/>
              <a:t> et les jeunes adultes (15 à 24 ans), qui constituent la majorité (60 %) des personnes travaillant au taux du salaire minimum. Toutefois, les jeunes de 15 à 24 ans et moins sont nombreux chez les personnes gagnant actuellement 15 $/h. Il semble plausible que cette modification dans le bassin de personnes affectées par la hausse du salaire minimum ait un effet sur la réduction de la pauvreté, même s’il est difficile d’en estimer l’ampleur</a:t>
            </a:r>
            <a:r>
              <a:rPr lang="fr-CA" sz="1100" baseline="30000" dirty="0" smtClean="0"/>
              <a:t>1</a:t>
            </a:r>
            <a:r>
              <a:rPr lang="fr-CA" sz="1100" dirty="0" smtClean="0"/>
              <a:t>.</a:t>
            </a:r>
          </a:p>
          <a:p>
            <a:pPr algn="just" defTabSz="932969">
              <a:defRPr/>
            </a:pPr>
            <a:endParaRPr lang="fr-CA" sz="1100" dirty="0" smtClean="0"/>
          </a:p>
          <a:p>
            <a:pPr algn="just" defTabSz="932969">
              <a:defRPr/>
            </a:pPr>
            <a:r>
              <a:rPr lang="fr-CA" sz="1100" dirty="0" smtClean="0"/>
              <a:t>Troisièmement, bon nombre de personnes rémunéréEs au salaire minimum travaillent à temps partiel. L’augmentation du salaire minimum contribue malgré tout à réduire leur stress financier et la profondeur de leur pauvreté.</a:t>
            </a:r>
          </a:p>
          <a:p>
            <a:pPr algn="just" defTabSz="932969">
              <a:defRPr/>
            </a:pPr>
            <a:endParaRPr lang="fr-CA" sz="1100" dirty="0" smtClean="0"/>
          </a:p>
          <a:p>
            <a:pPr algn="just" defTabSz="932969">
              <a:defRPr/>
            </a:pPr>
            <a:r>
              <a:rPr lang="fr-CA" sz="1100" dirty="0" smtClean="0"/>
              <a:t>Quatrièmement, certaines études, dont celle de l’Institut Fraser</a:t>
            </a:r>
            <a:r>
              <a:rPr lang="fr-CA" sz="1100" baseline="30000" dirty="0" smtClean="0"/>
              <a:t>2</a:t>
            </a:r>
            <a:r>
              <a:rPr lang="fr-CA" sz="1100" dirty="0" smtClean="0"/>
              <a:t>, ne s’intéressent qu’à la situation économique des ménage et non à la situation individuelle des personnes. Cela leur fait dire qu’augmenter le salaire minimum n’est pas nécessaire puisque plusieurs personnes qui gagnent le salaire minimum vivent dans un ménage qui n’est pas considéré pauvre. Rappelons-nous que le quart des personnes rémunérées au salaire minimum sont les seules pourvoyeures de leur ménage (ce sont des personnes en couple, mais qui sont l’unique gagne-pain du ménage (7,1 %), des personnes à la tête d'une famille monoparentale (5,6%) ainsi que des personnes célibataires vivant seules ou avec colocataire(s) (11,5 %)).</a:t>
            </a:r>
          </a:p>
          <a:p>
            <a:pPr algn="just"/>
            <a:endParaRPr lang="fr-FR" sz="1100"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44961" y="4421823"/>
            <a:ext cx="6195217" cy="4189095"/>
          </a:xfrm>
        </p:spPr>
        <p:txBody>
          <a:bodyPr>
            <a:noAutofit/>
          </a:bodyPr>
          <a:lstStyle/>
          <a:p>
            <a:pPr algn="just" defTabSz="914138">
              <a:defRPr/>
            </a:pPr>
            <a:r>
              <a:rPr lang="fr-CA" u="sng" dirty="0" smtClean="0"/>
              <a:t>À retenir</a:t>
            </a:r>
          </a:p>
          <a:p>
            <a:pPr algn="just" defTabSz="914138">
              <a:defRPr/>
            </a:pPr>
            <a:r>
              <a:rPr lang="fr-CA" dirty="0" smtClean="0"/>
              <a:t>Les associations patronales sont conscientes de l’importance d’augmenter le revenu des personnes les plus pauvres, mais rappellent fréquemment que l’augmentation du salaire minimum n’est pas le bon outil pour y arriver. Elles arguent notamment qu’une bonne partie des revenus supplémentaires gagnés par les travailleuses et travailleurs devront être remis au gouvernement sous forme d’impôt. C’est pourquoi les associations patronales (celles-là mêmes qui prônent habituellement une réduction du rôle de l’État) proposent plutôt des solutions qui permettent d’augmenter les revenus des travailleuses et travailleurs, mais par l’entremise de la fiscalité. </a:t>
            </a:r>
          </a:p>
          <a:p>
            <a:pPr algn="just" defTabSz="914138">
              <a:defRPr/>
            </a:pPr>
            <a:endParaRPr lang="fr-CA" dirty="0" smtClean="0"/>
          </a:p>
          <a:p>
            <a:pPr algn="just" defTabSz="914138">
              <a:defRPr/>
            </a:pPr>
            <a:r>
              <a:rPr lang="fr-CA" dirty="0" smtClean="0"/>
              <a:t>Par exemple, la Fédération canadienne de l’entreprise indépendante (FCEI) recommande d’hausser l’exemption personnelle de base pour les personnes qui travaillent à temps plein, c’est-à-dire augmenter la tranche de salaire sur laquelle les salariéEs ne paient pas d’impôt</a:t>
            </a:r>
            <a:r>
              <a:rPr lang="fr-CA" baseline="30000" dirty="0" smtClean="0"/>
              <a:t>1</a:t>
            </a:r>
            <a:r>
              <a:rPr lang="fr-CA" dirty="0" smtClean="0"/>
              <a:t>. </a:t>
            </a:r>
          </a:p>
          <a:p>
            <a:pPr algn="just" defTabSz="914138">
              <a:defRPr/>
            </a:pPr>
            <a:endParaRPr lang="fr-CA" dirty="0" smtClean="0"/>
          </a:p>
          <a:p>
            <a:pPr algn="just" defTabSz="914138">
              <a:defRPr/>
            </a:pPr>
            <a:r>
              <a:rPr lang="fr-CA" dirty="0" smtClean="0"/>
              <a:t>Quant à lui, l’Institut Fraser, un « </a:t>
            </a:r>
            <a:r>
              <a:rPr lang="fr-CA" dirty="0" err="1" smtClean="0"/>
              <a:t>think</a:t>
            </a:r>
            <a:r>
              <a:rPr lang="fr-CA" dirty="0" smtClean="0"/>
              <a:t> tank » associé à la droite, prône plutôt la bonification de la Prestation fiscale pour le revenu de travail (PFRT), un crédit d’impôt remboursable à l’intention des travailleuses et travailleurs à faible revenu</a:t>
            </a:r>
            <a:r>
              <a:rPr lang="fr-CA" baseline="30000" dirty="0" smtClean="0"/>
              <a:t>2</a:t>
            </a:r>
            <a:r>
              <a:rPr lang="fr-CA" dirty="0" smtClean="0"/>
              <a:t>.</a:t>
            </a:r>
          </a:p>
          <a:p>
            <a:pPr algn="just" defTabSz="914138">
              <a:defRPr/>
            </a:pPr>
            <a:endParaRPr lang="fr-CA" dirty="0" smtClean="0"/>
          </a:p>
          <a:p>
            <a:pPr algn="just" defTabSz="914138">
              <a:defRPr/>
            </a:pPr>
            <a:r>
              <a:rPr lang="fr-CA" dirty="0" smtClean="0"/>
              <a:t>Même si ces mesures gouvernementales versées directement aux travailleuses et travailleurs ont un effet concret sur la pauvreté, elles ont aussi l’inconvénient de constituer des subventions indirectes aux entreprises.</a:t>
            </a:r>
          </a:p>
          <a:p>
            <a:pPr algn="just" defTabSz="914138">
              <a:defRPr/>
            </a:pPr>
            <a:endParaRPr lang="fr-CA" dirty="0" smtClean="0"/>
          </a:p>
          <a:p>
            <a:pPr algn="just" defTabSz="914138">
              <a:defRPr/>
            </a:pPr>
            <a:r>
              <a:rPr lang="fr-CA" dirty="0" smtClean="0"/>
              <a:t>En effet, les entreprises peuvent bénéficier d’une offre de travail qui ne leur coûte pas cher afin de produire et de vendre leurs biens et services, et c’est la société qui compense en augmentant le revenu des travailleuses et travailleurs, par le biais de la fiscalité. </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pPr algn="just" defTabSz="914138">
              <a:defRPr/>
            </a:pPr>
            <a:r>
              <a:rPr lang="fr-CA" u="sng" dirty="0" smtClean="0"/>
              <a:t>À retenir</a:t>
            </a:r>
            <a:endParaRPr lang="fr-CA" dirty="0" smtClean="0"/>
          </a:p>
          <a:p>
            <a:pPr algn="just" defTabSz="914138">
              <a:defRPr/>
            </a:pPr>
            <a:r>
              <a:rPr lang="fr-CA" dirty="0" smtClean="0"/>
              <a:t>Tant le gouvernement que les salariéEs bénéficieraient financièrement d’une hausse du salaire minimum à 15 $ l’heure. </a:t>
            </a:r>
          </a:p>
          <a:p>
            <a:pPr algn="just" defTabSz="914138">
              <a:defRPr/>
            </a:pPr>
            <a:endParaRPr lang="fr-CA" dirty="0" smtClean="0"/>
          </a:p>
          <a:p>
            <a:pPr algn="just" defTabSz="914138">
              <a:defRPr/>
            </a:pPr>
            <a:r>
              <a:rPr lang="fr-CA" dirty="0" smtClean="0"/>
              <a:t>L’Observatoire de la pauvreté et des inégalités au Québec a cherché à estimer l’impact d’une augmentation du salaire minimum à 15 $ l’heure en calculant la différence entre 2 scénarios : un premier où un salarié vivant seul travaille 35 heures par semaine au taux en vigueur en 2015 (10,55 $ jusqu’au 30 avril et 10,75 $ après le 1</a:t>
            </a:r>
            <a:r>
              <a:rPr lang="fr-CA" baseline="30000" dirty="0" smtClean="0"/>
              <a:t>er</a:t>
            </a:r>
            <a:r>
              <a:rPr lang="fr-CA" dirty="0" smtClean="0"/>
              <a:t> mai 2016) et un deuxième où le même salarié gagne 15 $ l’heure pendant toute l’année. L’augmentation du salaire minimum à 15 $ l’heure lui permettrait de gagner 7 854 $ de plus par année (revenu brut). Après avoir payé de l’impôt, des cotisations (assurance-emploi, régime des rentes du Québec, etc.) et reçu différentes prestations sociales (crédit pour la solidarité, crédit pour la TPS) cette personne disposerait de 4 417 $ de plus qu’avec le salaire minimum actuel. </a:t>
            </a:r>
          </a:p>
          <a:p>
            <a:pPr algn="just" defTabSz="914138">
              <a:defRPr/>
            </a:pPr>
            <a:endParaRPr lang="fr-CA" dirty="0" smtClean="0"/>
          </a:p>
          <a:p>
            <a:pPr algn="just" defTabSz="914138">
              <a:defRPr/>
            </a:pPr>
            <a:r>
              <a:rPr lang="fr-CA" dirty="0" smtClean="0"/>
              <a:t>Quant à elle, la CSQ estime que si une personne seule travaillant à temps plein au salaire minimum voyait son salaire augmenter de 10,75 $ à 15 $ l'heure, cela viendrait réduire son besoin de soutien de l'État de près de 1000 $ par année. Sans compter qu'elle commencerait à verser des impôts. C'est donc plusieurs centaines de millions de dollars d'économie que les gouvernements pourront réinvestir</a:t>
            </a:r>
            <a:r>
              <a:rPr lang="fr-CA" baseline="30000" dirty="0" smtClean="0"/>
              <a:t>1</a:t>
            </a:r>
            <a:r>
              <a:rPr lang="fr-CA" dirty="0" smtClean="0"/>
              <a:t>.  </a:t>
            </a:r>
          </a:p>
          <a:p>
            <a:pPr algn="just" defTabSz="914138">
              <a:defRPr/>
            </a:pPr>
            <a:endParaRPr lang="fr-CA"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endParaRPr lang="fr-FR" sz="1000"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49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defTabSz="895687"/>
            <a:r>
              <a:rPr lang="fr-CA" sz="1400" u="sng" dirty="0" smtClean="0"/>
              <a:t>À retenir</a:t>
            </a:r>
          </a:p>
          <a:p>
            <a:pPr defTabSz="895687"/>
            <a:r>
              <a:rPr lang="fr-CA" sz="1400" dirty="0" smtClean="0"/>
              <a:t>C’est un plancher fixé par la loi: aucunE employeurE n’a le droit de payer ses salariéEs moins que ce taux horaire.</a:t>
            </a:r>
          </a:p>
          <a:p>
            <a:r>
              <a:rPr lang="fr-CA" sz="1400" dirty="0" smtClean="0"/>
              <a:t>Le salaire minimum n’est pas le même pour toutes les catégories de salariéEs. La majorité des personnes gagnant le salaire minimum sont rémunérées au « taux général du salaire minimum ». </a:t>
            </a:r>
          </a:p>
          <a:p>
            <a:r>
              <a:rPr lang="fr-CA" sz="1400" dirty="0" smtClean="0"/>
              <a:t>Quand les médias parlent du salaire minimum, c’est généralement à ce taux qu’ils font référence. </a:t>
            </a:r>
          </a:p>
          <a:p>
            <a:r>
              <a:rPr lang="fr-CA" sz="1400" dirty="0" smtClean="0"/>
              <a:t>Depuis le 1</a:t>
            </a:r>
            <a:r>
              <a:rPr lang="fr-CA" sz="1400" baseline="30000" dirty="0" smtClean="0"/>
              <a:t>er</a:t>
            </a:r>
            <a:r>
              <a:rPr lang="fr-CA" sz="1400" dirty="0" smtClean="0"/>
              <a:t> mai 2016, il s’élève à 10,75 $ l’heure. </a:t>
            </a:r>
          </a:p>
          <a:p>
            <a:pPr defTabSz="895687">
              <a:defRPr/>
            </a:pPr>
            <a:endParaRPr lang="fr-CA" sz="1400" dirty="0" smtClean="0"/>
          </a:p>
          <a:p>
            <a:r>
              <a:rPr lang="fr-CA" sz="1400" u="sng" dirty="0" smtClean="0"/>
              <a:t>Informations complémentaires</a:t>
            </a:r>
          </a:p>
          <a:p>
            <a:pPr defTabSz="914246">
              <a:defRPr/>
            </a:pPr>
            <a:r>
              <a:rPr lang="fr-CA" sz="1400" dirty="0" smtClean="0"/>
              <a:t>Les personnes qui font la cueillette à la main de petits fruits (fraises et framboises) voient leur salaire minimum calculé au rendement. Toutefois, elles ont droit au taux général du salaire minimum lorsque leur rendement est affecté par l'état des champs ou des fruits, ou quand leur rendement est réduit pour des raisons hors de leur contrôle. </a:t>
            </a:r>
          </a:p>
          <a:p>
            <a:pPr defTabSz="914246">
              <a:defRPr/>
            </a:pPr>
            <a:endParaRPr lang="fr-CA" sz="1400" dirty="0" smtClean="0"/>
          </a:p>
          <a:p>
            <a:pPr defTabSz="914246">
              <a:defRPr/>
            </a:pPr>
            <a:r>
              <a:rPr lang="fr-CA" sz="1400" dirty="0" smtClean="0"/>
              <a:t>Quant aux personnes rémunérées à la commission ou à la pièce, elles doivent toujours recevoir au moins le salaire minimum pour le travail qu’elles effectuent.</a:t>
            </a:r>
          </a:p>
          <a:p>
            <a:pPr defTabSz="914246">
              <a:defRPr/>
            </a:pPr>
            <a:endParaRPr lang="fr-CA" sz="1400" dirty="0" smtClean="0"/>
          </a:p>
          <a:p>
            <a:r>
              <a:rPr lang="fr-CA" sz="1400" dirty="0" smtClean="0"/>
              <a:t>CertainEs groupes de salariéEs n’ont pas droit au salaire minimum. C’est notamment le cas des groupes suivants:</a:t>
            </a:r>
          </a:p>
          <a:p>
            <a:pPr>
              <a:buFont typeface="Arial" pitchFamily="34" charset="0"/>
              <a:buChar char="•"/>
            </a:pPr>
            <a:r>
              <a:rPr lang="fr-CA" sz="1400" dirty="0" smtClean="0"/>
              <a:t>Les étudiantEs employéEs dans un organisme à but non lucratif et à vocation sociale ou communautaire (ex: organisme de loisirs ou une colonie de vacances)</a:t>
            </a:r>
          </a:p>
          <a:p>
            <a:pPr>
              <a:buFont typeface="Arial" pitchFamily="34" charset="0"/>
              <a:buChar char="•"/>
            </a:pPr>
            <a:r>
              <a:rPr lang="fr-CA" sz="1400" dirty="0" smtClean="0"/>
              <a:t>Les stagiaires dans un cadre de formations professionnelles reconnues par une loi</a:t>
            </a:r>
          </a:p>
          <a:p>
            <a:pPr>
              <a:buFont typeface="Arial" pitchFamily="34" charset="0"/>
              <a:buNone/>
            </a:pPr>
            <a:endParaRPr lang="fr-CA" sz="1400"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50</a:t>
            </a:fld>
            <a:endParaRPr lang="fr-FR" dirty="0"/>
          </a:p>
        </p:txBody>
      </p:sp>
      <p:sp>
        <p:nvSpPr>
          <p:cNvPr id="6" name="Espace réservé des commentaires 5"/>
          <p:cNvSpPr>
            <a:spLocks noGrp="1"/>
          </p:cNvSpPr>
          <p:nvPr>
            <p:ph type="body" sz="quarter" idx="12"/>
          </p:nvPr>
        </p:nvSpPr>
        <p:spPr/>
        <p:txBody>
          <a:bodyPr>
            <a:normAutofit/>
          </a:bodyPr>
          <a:lstStyle/>
          <a:p>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90174" y="4421825"/>
            <a:ext cx="6381483" cy="4420207"/>
          </a:xfrm>
        </p:spPr>
        <p:txBody>
          <a:bodyPr>
            <a:noAutofit/>
          </a:bodyPr>
          <a:lstStyle/>
          <a:p>
            <a:pPr algn="just"/>
            <a:r>
              <a:rPr lang="fr-CA" sz="1000" u="sng" dirty="0" smtClean="0"/>
              <a:t>À retenir</a:t>
            </a:r>
          </a:p>
          <a:p>
            <a:pPr algn="just"/>
            <a:r>
              <a:rPr lang="fr-CA" sz="1000" dirty="0" smtClean="0"/>
              <a:t>Le salaire minimum est une des politiques sociales les plus anciennes du Canada. </a:t>
            </a:r>
          </a:p>
          <a:p>
            <a:pPr algn="just"/>
            <a:endParaRPr lang="fr-CA" sz="1000" dirty="0" smtClean="0"/>
          </a:p>
          <a:p>
            <a:pPr algn="just"/>
            <a:r>
              <a:rPr lang="fr-CA" sz="1000" dirty="0" smtClean="0"/>
              <a:t>Au Québec, trois lois ont marqué l’évolution du salaire minimum. La première loi sur le salaire minimum, la </a:t>
            </a:r>
            <a:r>
              <a:rPr lang="fr-CA" sz="1000" i="1" dirty="0" smtClean="0"/>
              <a:t>Loi sur le salaire des femmes</a:t>
            </a:r>
            <a:r>
              <a:rPr lang="fr-CA" sz="1000" dirty="0" smtClean="0"/>
              <a:t>, a été votée en 1919 afin de réglementer le salaire et les heures de travail des femmes et des enfants. Cette loi a ensuite été remplacée, en 1937, sous le gouvernement de Maurice Duplessis, par la </a:t>
            </a:r>
            <a:r>
              <a:rPr lang="fr-CA" sz="1000" i="1" dirty="0" smtClean="0"/>
              <a:t>Loi des salaires raisonnables</a:t>
            </a:r>
            <a:r>
              <a:rPr lang="fr-CA" sz="1000" dirty="0" smtClean="0"/>
              <a:t> : celle-ci a permis d’élargir l’application du salaire minimum aux hommes. Quarante ans plus tard, la </a:t>
            </a:r>
            <a:r>
              <a:rPr lang="fr-CA" sz="1000" i="1" dirty="0" smtClean="0"/>
              <a:t>Loi sur les normes du travail </a:t>
            </a:r>
            <a:r>
              <a:rPr lang="fr-CA" sz="1000" dirty="0" smtClean="0"/>
              <a:t>a été créée afin de réunir l’ensemble des normes du travail, dont le salaire minimum, jusque là éparpillées dans différentes lois.</a:t>
            </a:r>
          </a:p>
          <a:p>
            <a:pPr algn="just"/>
            <a:endParaRPr lang="fr-CA" sz="1000" dirty="0" smtClean="0"/>
          </a:p>
          <a:p>
            <a:pPr algn="just"/>
            <a:r>
              <a:rPr lang="fr-CA" sz="1000" u="sng" dirty="0" smtClean="0"/>
              <a:t>Informations complémentaires</a:t>
            </a:r>
            <a:endParaRPr lang="fr-CA" sz="1000" dirty="0" smtClean="0"/>
          </a:p>
          <a:p>
            <a:pPr algn="just" defTabSz="932969"/>
            <a:r>
              <a:rPr lang="fr-CA" sz="1000" dirty="0" smtClean="0"/>
              <a:t>L’objectif des premières législations sur le salaire minimum était de protéger les femmes et les enfants contre l’exploitation (salaires de misère, longues heures de travail, conditions dangereuses, etc.). Au Canada, les premières législations sur cette question sont votées à l’époque de la Première Guerre mondiale, dans un climat d’effervescence sociale qui a culminé avec la grève générale de Winnipeg de 1917.</a:t>
            </a:r>
          </a:p>
          <a:p>
            <a:pPr algn="just" defTabSz="932969"/>
            <a:endParaRPr lang="fr-CA" sz="1000" dirty="0" smtClean="0"/>
          </a:p>
          <a:p>
            <a:pPr algn="just" defTabSz="932969"/>
            <a:r>
              <a:rPr lang="fr-CA" sz="1000" dirty="0" smtClean="0"/>
              <a:t>Pourquoi un salaire minimum pour les femmes seulement? Après la Première Guerre mondiale, les hommes, de retour du front, peinent à trouver du travail, car les femmes ont fait une entrée massive sur le marché du travail durant la guerre. Ces dernières sont moins bien rémunérées que le hommes, ce qui crée une concurrence faisant baisser les salaires et force les hommes à accepter un plus faible rémunération.</a:t>
            </a:r>
          </a:p>
          <a:p>
            <a:pPr algn="just" defTabSz="932969"/>
            <a:endParaRPr lang="fr-CA" sz="1000" dirty="0" smtClean="0"/>
          </a:p>
          <a:p>
            <a:pPr algn="just" defTabSz="932969"/>
            <a:r>
              <a:rPr lang="fr-CA" sz="1000" dirty="0" smtClean="0"/>
              <a:t>Le gouvernement québécois aurait pu établir un salaire minimum uniforme, mais n’était pas disposé à abolir la différence entre le travail des hommes et celui des femmes. « Il choisit donc de ne légiférer que sur un salaire minimum pour les femmes, et encore seulement dans l’industrie. Il invoque la nécessité de protéger de l’exploitation éhontée une main-d’œuvre incapable de se défendre seule et de s’organiser. La nouvelle loi s’appuiera donc sur deux propositions : les femmes sont, dans l’ensemble, de faibles négociatrices; de plus, elles ne sont pas censées avoir de dépendants. Le salaire minimum sera donc l’expression du coût de la vie pour un individu »</a:t>
            </a:r>
            <a:r>
              <a:rPr lang="fr-CA" sz="1000" baseline="30000" dirty="0" smtClean="0"/>
              <a:t>1</a:t>
            </a:r>
            <a:r>
              <a:rPr lang="fr-CA" sz="1000" dirty="0" smtClean="0"/>
              <a:t>. </a:t>
            </a:r>
          </a:p>
          <a:p>
            <a:pPr algn="just"/>
            <a:endParaRPr lang="fr-CA" sz="1000" dirty="0" smtClean="0"/>
          </a:p>
          <a:p>
            <a:pPr algn="just"/>
            <a:endParaRPr lang="fr-FR" sz="1000" dirty="0" smtClean="0"/>
          </a:p>
          <a:p>
            <a:pPr algn="just"/>
            <a:endParaRPr lang="fr-FR" sz="1000"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68787" y="4421823"/>
            <a:ext cx="6468188" cy="4189095"/>
          </a:xfrm>
        </p:spPr>
        <p:txBody>
          <a:bodyPr>
            <a:noAutofit/>
          </a:bodyPr>
          <a:lstStyle/>
          <a:p>
            <a:pPr algn="just"/>
            <a:r>
              <a:rPr lang="fr-CA" u="sng" dirty="0" smtClean="0"/>
              <a:t>À retenir</a:t>
            </a:r>
          </a:p>
          <a:p>
            <a:pPr algn="just"/>
            <a:r>
              <a:rPr lang="fr-CA" dirty="0" smtClean="0"/>
              <a:t>Au cours des années, la lutte pour l’augmentation du salaire minimum a été portée par de nombreuses organisations communautaires, syndicales et de femmes. C’est une lutte qui a été largement appuyée par la population. En voici les moments charnières. </a:t>
            </a:r>
          </a:p>
          <a:p>
            <a:pPr algn="just"/>
            <a:endParaRPr lang="fr-CA" dirty="0" smtClean="0"/>
          </a:p>
          <a:p>
            <a:pPr algn="just"/>
            <a:r>
              <a:rPr lang="fr-CA" dirty="0" smtClean="0"/>
              <a:t>En 1995, la marche </a:t>
            </a:r>
            <a:r>
              <a:rPr lang="fr-CA" i="1" dirty="0" smtClean="0"/>
              <a:t>Du pain et des roses </a:t>
            </a:r>
            <a:r>
              <a:rPr lang="fr-CA" dirty="0" smtClean="0"/>
              <a:t>a fait de l’augmentation du salaire minimum une de ses revendications prioritaires. À cette occasion, plus de 800 personnes se sont rassemblées lors d’une marche à relais de 200 km pour dénoncer l’appauvrissement des femmes. Suite à la marche, le gouvernement a annoncé une hausse de 45 ¢ du salaire minimum.</a:t>
            </a:r>
          </a:p>
          <a:p>
            <a:pPr algn="just"/>
            <a:endParaRPr lang="fr-CA" dirty="0" smtClean="0"/>
          </a:p>
          <a:p>
            <a:pPr algn="just"/>
            <a:r>
              <a:rPr lang="fr-CA" dirty="0" smtClean="0"/>
              <a:t>Plus récemment, </a:t>
            </a:r>
          </a:p>
          <a:p>
            <a:pPr algn="just">
              <a:buFont typeface="Arial" pitchFamily="34" charset="0"/>
              <a:buChar char="•"/>
            </a:pPr>
            <a:r>
              <a:rPr lang="fr-CA" dirty="0" smtClean="0"/>
              <a:t> en 2007, une campagne du Front de défense des non syndiquéEs sur la révision des critères servant à déterminer le niveau du salaire minimum ainsi que son augmentation au seuil de faible revenu a mené au dépôt d’une pétition de 28 000 signatures à l’Assemblée nationale;</a:t>
            </a:r>
          </a:p>
          <a:p>
            <a:pPr algn="just">
              <a:buFont typeface="Arial" pitchFamily="34" charset="0"/>
              <a:buChar char="•"/>
            </a:pPr>
            <a:r>
              <a:rPr lang="fr-CA" dirty="0" smtClean="0"/>
              <a:t> en 2008, ay Québec, la Marche mondiale des femmes (CQMMF) sur l’autonomie économique des femmes s’est conclue par l’encerclement de l’Assemblée nationale;</a:t>
            </a:r>
          </a:p>
          <a:p>
            <a:pPr algn="just">
              <a:buFont typeface="Arial" pitchFamily="34" charset="0"/>
              <a:buChar char="•"/>
            </a:pPr>
            <a:r>
              <a:rPr lang="fr-CA" dirty="0" smtClean="0"/>
              <a:t> en 2009, la campagne </a:t>
            </a:r>
            <a:r>
              <a:rPr lang="fr-CA" i="1" dirty="0" smtClean="0"/>
              <a:t>Mission  collective</a:t>
            </a:r>
            <a:r>
              <a:rPr lang="fr-CA" dirty="0" smtClean="0"/>
              <a:t> du Collectif pour un Québec sans pauvreté a porté et mené au dépôt d’une pétition de près de 100 000 signatures à l’Assemblée nationale.</a:t>
            </a:r>
          </a:p>
          <a:p>
            <a:pPr algn="just">
              <a:buFont typeface="Arial" pitchFamily="34" charset="0"/>
              <a:buNone/>
            </a:pPr>
            <a:endParaRPr lang="fr-CA" dirty="0" smtClean="0"/>
          </a:p>
          <a:p>
            <a:pPr algn="just">
              <a:buFont typeface="Arial" pitchFamily="34" charset="0"/>
              <a:buNone/>
            </a:pPr>
            <a:r>
              <a:rPr lang="fr-CA" dirty="0" smtClean="0"/>
              <a:t>Ces importantes mobilisations ont mené à 3 augmentations consécutives (de 2008 à 2010) de 50 ¢ du salaire minimum. </a:t>
            </a:r>
          </a:p>
          <a:p>
            <a:pPr algn="just">
              <a:buFont typeface="Arial" pitchFamily="34" charset="0"/>
              <a:buNone/>
            </a:pPr>
            <a:endParaRPr lang="fr-CA" dirty="0" smtClean="0"/>
          </a:p>
          <a:p>
            <a:pPr algn="just">
              <a:buFont typeface="Arial" pitchFamily="34" charset="0"/>
              <a:buNone/>
            </a:pPr>
            <a:r>
              <a:rPr lang="fr-CA" dirty="0" smtClean="0"/>
              <a:t>Depuis 2012, de larges mouvements de travailleuses et de travailleurs des États-Unis et du Canada, soutenus par des syndicats, s’organisent et revendiquent un salaire minimum à 15 $ l’heure. Depuis peu, les travailleuses et travailleurs du Québec se sont joint au mouvement, appuyés par des organisations communautaires et syndicales.  </a:t>
            </a:r>
          </a:p>
          <a:p>
            <a:pPr algn="just"/>
            <a:endParaRPr lang="fr-CA" dirty="0" smtClean="0"/>
          </a:p>
          <a:p>
            <a:pPr algn="just"/>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60122" y="4214944"/>
            <a:ext cx="6511539" cy="4575366"/>
          </a:xfrm>
        </p:spPr>
        <p:txBody>
          <a:bodyPr>
            <a:noAutofit/>
          </a:bodyPr>
          <a:lstStyle/>
          <a:p>
            <a:pPr algn="just">
              <a:spcAft>
                <a:spcPts val="612"/>
              </a:spcAft>
            </a:pPr>
            <a:r>
              <a:rPr lang="fr-CA" u="sng" dirty="0" smtClean="0"/>
              <a:t>À retenir</a:t>
            </a:r>
            <a:endParaRPr lang="fr-CA" dirty="0" smtClean="0"/>
          </a:p>
          <a:p>
            <a:pPr algn="just">
              <a:spcAft>
                <a:spcPts val="612"/>
              </a:spcAft>
            </a:pPr>
            <a:r>
              <a:rPr lang="fr-CA" dirty="0" smtClean="0"/>
              <a:t>Le taux du salaire minimum a connu une augmentation constante au cours des dernières années (voir la ligne bleue). Malgré cela, le pouvoir d’achat des personnes travaillant au salaire minimum n’est pas plus élevé actuellement qu’il ne l’était il y a 40 ans (voir la ligne pointillée rouge). En effet, une heure de travail au salaire minimum en 1974 valait plus qu’une heure de travail en 2015. </a:t>
            </a:r>
          </a:p>
          <a:p>
            <a:pPr algn="just">
              <a:spcAft>
                <a:spcPts val="612"/>
              </a:spcAft>
            </a:pPr>
            <a:r>
              <a:rPr lang="fr-CA" u="sng" dirty="0" smtClean="0"/>
              <a:t>Informations complémentaires</a:t>
            </a:r>
          </a:p>
          <a:p>
            <a:pPr algn="just">
              <a:spcAft>
                <a:spcPts val="612"/>
              </a:spcAft>
            </a:pPr>
            <a:r>
              <a:rPr lang="fr-CA" dirty="0" smtClean="0"/>
              <a:t>En regardant la courbe bleue (celle du bas), on constate que le taux du salaire minimum a beaucoup augmenté au cours des 50 dernières années. De 0,70 ¢ l’heure en 1965, il a atteint 4,00 $ en 1985, 7,60 $ en 2005 et 10,55$ en 2015. Depuis le 1</a:t>
            </a:r>
            <a:r>
              <a:rPr lang="fr-CA" baseline="30000" dirty="0" smtClean="0"/>
              <a:t>er</a:t>
            </a:r>
            <a:r>
              <a:rPr lang="fr-CA" dirty="0" smtClean="0"/>
              <a:t> mai 2016, il est de 10,75 $ l’heure. </a:t>
            </a:r>
          </a:p>
          <a:p>
            <a:pPr algn="just">
              <a:spcAft>
                <a:spcPts val="612"/>
              </a:spcAft>
            </a:pPr>
            <a:r>
              <a:rPr lang="fr-CA" dirty="0" smtClean="0"/>
              <a:t>Mais compte tenu du coût de la vie qui varie d’une époque à l’autre, on peut se demander quel pouvoir d’achat offrent réellement ces différents taux du salaire minimum.</a:t>
            </a:r>
          </a:p>
          <a:p>
            <a:pPr algn="just">
              <a:spcAft>
                <a:spcPts val="612"/>
              </a:spcAft>
            </a:pPr>
            <a:r>
              <a:rPr lang="fr-CA" dirty="0" smtClean="0"/>
              <a:t>Pour le savoir, nous devons regarder la courbe pointillée rouge (celle du haut), qui nous indique la valeur d’une heure de travail au salaire minimum, en tenant compte de l’inflation. On y constate que le pouvoir d’achat des personnes rémunéréEs au salaire minimum a connu des hauts et des bas au cours des dernières décennies. </a:t>
            </a:r>
          </a:p>
          <a:p>
            <a:pPr algn="just">
              <a:spcAft>
                <a:spcPts val="612"/>
              </a:spcAft>
            </a:pPr>
            <a:r>
              <a:rPr lang="fr-CA" dirty="0" smtClean="0"/>
              <a:t>On peut diviser l’évolution du pouvoir d’achat du salaire minimum en trois grandes périodes:</a:t>
            </a:r>
          </a:p>
          <a:p>
            <a:pPr algn="just"/>
            <a:r>
              <a:rPr lang="fr-CA" dirty="0" smtClean="0"/>
              <a:t>1965-1976 : Période d'augmentation soutenue du pouvoir d'achat </a:t>
            </a:r>
          </a:p>
          <a:p>
            <a:pPr algn="just"/>
            <a:r>
              <a:rPr lang="fr-CA" dirty="0" smtClean="0"/>
              <a:t>1976-2007 : Période de déclin ou de stagnation du pouvoir d'achat </a:t>
            </a:r>
          </a:p>
          <a:p>
            <a:pPr algn="just">
              <a:spcAft>
                <a:spcPts val="612"/>
              </a:spcAft>
            </a:pPr>
            <a:r>
              <a:rPr lang="fr-CA" dirty="0" smtClean="0"/>
              <a:t>2007-2015 : Période de hausse continue et modérée du pouvoir d'achat </a:t>
            </a:r>
          </a:p>
          <a:p>
            <a:pPr algn="just">
              <a:spcAft>
                <a:spcPts val="612"/>
              </a:spcAft>
            </a:pPr>
            <a:r>
              <a:rPr lang="fr-CA" dirty="0" smtClean="0"/>
              <a:t>Ainsi, le pouvoir d’achat du salaire minimum de 2015, à 10,55 $ l’heure, équivaut à 5,28 $ l’heure en 1965. En tenant compte de l’inflation, on réalise que le niveau de vie des personnes rémunérées au salaire minimum a été à son plus haut en 1974 et que même avec les augmentations récentes, nous n’avons jamais réussi à atteindre ce niveau à nouveau. Une heure de travail au salaire minimum valait 11,11 $ en 1974 (en dollars de 2015), comparativement à 10,55 $ en 2015.</a:t>
            </a:r>
          </a:p>
          <a:p>
            <a:pPr algn="just">
              <a:spcAft>
                <a:spcPts val="612"/>
              </a:spcAft>
            </a:pPr>
            <a:endParaRPr lang="fr-FR" sz="1000"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0191E0B-8A25-408B-9DC1-D6E0ADBDC3E0}" type="datetime1">
              <a:rPr lang="en-US" smtClean="0"/>
              <a:pPr/>
              <a:t>11/8/2016</a:t>
            </a:fld>
            <a:endParaRPr lang="fr-FR"/>
          </a:p>
        </p:txBody>
      </p:sp>
      <p:sp>
        <p:nvSpPr>
          <p:cNvPr id="5" name="Espace réservé du pied de page 4"/>
          <p:cNvSpPr>
            <a:spLocks noGrp="1"/>
          </p:cNvSpPr>
          <p:nvPr>
            <p:ph type="ftr" sz="quarter" idx="11"/>
          </p:nvPr>
        </p:nvSpPr>
        <p:spPr/>
        <p:txBody>
          <a:bodyPr/>
          <a:lstStyle/>
          <a:p>
            <a:r>
              <a:rPr lang="fr-CA" smtClean="0"/>
              <a:t>Observatoire de la pauvreté et des inégalités au Québec</a:t>
            </a:r>
            <a:endParaRPr lang="fr-FR"/>
          </a:p>
        </p:txBody>
      </p:sp>
      <p:sp>
        <p:nvSpPr>
          <p:cNvPr id="6" name="Espace réservé du numéro de diapositive 5"/>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0CF5D935-C031-4944-B945-ED56B703B03C}" type="datetime1">
              <a:rPr lang="en-US" smtClean="0"/>
              <a:pPr/>
              <a:t>11/8/2016</a:t>
            </a:fld>
            <a:endParaRPr lang="fr-FR"/>
          </a:p>
        </p:txBody>
      </p:sp>
      <p:sp>
        <p:nvSpPr>
          <p:cNvPr id="5" name="Espace réservé du pied de page 4"/>
          <p:cNvSpPr>
            <a:spLocks noGrp="1"/>
          </p:cNvSpPr>
          <p:nvPr>
            <p:ph type="ftr" sz="quarter" idx="11"/>
          </p:nvPr>
        </p:nvSpPr>
        <p:spPr/>
        <p:txBody>
          <a:bodyPr/>
          <a:lstStyle/>
          <a:p>
            <a:r>
              <a:rPr lang="fr-CA" smtClean="0"/>
              <a:t>Observatoire de la pauvreté et des inégalités au Québec</a:t>
            </a:r>
            <a:endParaRPr lang="fr-FR"/>
          </a:p>
        </p:txBody>
      </p:sp>
      <p:sp>
        <p:nvSpPr>
          <p:cNvPr id="6" name="Espace réservé du numéro de diapositive 5"/>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4E1A54F-E278-4617-A0A3-610C6626B3FE}" type="datetime1">
              <a:rPr lang="en-US" smtClean="0"/>
              <a:pPr/>
              <a:t>11/8/2016</a:t>
            </a:fld>
            <a:endParaRPr lang="fr-FR"/>
          </a:p>
        </p:txBody>
      </p:sp>
      <p:sp>
        <p:nvSpPr>
          <p:cNvPr id="5" name="Espace réservé du pied de page 4"/>
          <p:cNvSpPr>
            <a:spLocks noGrp="1"/>
          </p:cNvSpPr>
          <p:nvPr>
            <p:ph type="ftr" sz="quarter" idx="11"/>
          </p:nvPr>
        </p:nvSpPr>
        <p:spPr/>
        <p:txBody>
          <a:bodyPr/>
          <a:lstStyle/>
          <a:p>
            <a:r>
              <a:rPr lang="fr-CA" smtClean="0"/>
              <a:t>Observatoire de la pauvreté et des inégalités au Québec</a:t>
            </a:r>
            <a:endParaRPr lang="fr-FR"/>
          </a:p>
        </p:txBody>
      </p:sp>
      <p:sp>
        <p:nvSpPr>
          <p:cNvPr id="6" name="Espace réservé du numéro de diapositive 5"/>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0B2C62C8-D670-42BA-BE79-358C1B0534DE}" type="datetime1">
              <a:rPr lang="en-US" smtClean="0"/>
              <a:pPr/>
              <a:t>11/8/2016</a:t>
            </a:fld>
            <a:endParaRPr lang="fr-FR"/>
          </a:p>
        </p:txBody>
      </p:sp>
      <p:sp>
        <p:nvSpPr>
          <p:cNvPr id="5" name="Espace réservé du pied de page 4"/>
          <p:cNvSpPr>
            <a:spLocks noGrp="1"/>
          </p:cNvSpPr>
          <p:nvPr>
            <p:ph type="ftr" sz="quarter" idx="11"/>
          </p:nvPr>
        </p:nvSpPr>
        <p:spPr/>
        <p:txBody>
          <a:bodyPr/>
          <a:lstStyle/>
          <a:p>
            <a:r>
              <a:rPr lang="fr-CA" smtClean="0"/>
              <a:t>Observatoire de la pauvreté et des inégalités au Québec</a:t>
            </a:r>
            <a:endParaRPr lang="fr-FR"/>
          </a:p>
        </p:txBody>
      </p:sp>
      <p:sp>
        <p:nvSpPr>
          <p:cNvPr id="6" name="Espace réservé du numéro de diapositive 5"/>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6EAB89C3-D83E-4877-A93A-7558ECD5ADAA}" type="datetime1">
              <a:rPr lang="en-US" smtClean="0"/>
              <a:pPr/>
              <a:t>11/8/2016</a:t>
            </a:fld>
            <a:endParaRPr lang="fr-FR"/>
          </a:p>
        </p:txBody>
      </p:sp>
      <p:sp>
        <p:nvSpPr>
          <p:cNvPr id="5" name="Espace réservé du pied de page 4"/>
          <p:cNvSpPr>
            <a:spLocks noGrp="1"/>
          </p:cNvSpPr>
          <p:nvPr>
            <p:ph type="ftr" sz="quarter" idx="11"/>
          </p:nvPr>
        </p:nvSpPr>
        <p:spPr/>
        <p:txBody>
          <a:bodyPr/>
          <a:lstStyle/>
          <a:p>
            <a:r>
              <a:rPr lang="fr-CA" smtClean="0"/>
              <a:t>Observatoire de la pauvreté et des inégalités au Québec</a:t>
            </a:r>
            <a:endParaRPr lang="fr-FR"/>
          </a:p>
        </p:txBody>
      </p:sp>
      <p:sp>
        <p:nvSpPr>
          <p:cNvPr id="6" name="Espace réservé du numéro de diapositive 5"/>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8F6F0CA8-05AE-4E53-864D-8CCB070AB75A}" type="datetime1">
              <a:rPr lang="en-US" smtClean="0"/>
              <a:pPr/>
              <a:t>11/8/2016</a:t>
            </a:fld>
            <a:endParaRPr lang="fr-FR"/>
          </a:p>
        </p:txBody>
      </p:sp>
      <p:sp>
        <p:nvSpPr>
          <p:cNvPr id="6" name="Espace réservé du pied de page 5"/>
          <p:cNvSpPr>
            <a:spLocks noGrp="1"/>
          </p:cNvSpPr>
          <p:nvPr>
            <p:ph type="ftr" sz="quarter" idx="11"/>
          </p:nvPr>
        </p:nvSpPr>
        <p:spPr/>
        <p:txBody>
          <a:bodyPr/>
          <a:lstStyle/>
          <a:p>
            <a:r>
              <a:rPr lang="fr-CA" smtClean="0"/>
              <a:t>Observatoire de la pauvreté et des inégalités au Québec</a:t>
            </a:r>
            <a:endParaRPr lang="fr-FR"/>
          </a:p>
        </p:txBody>
      </p:sp>
      <p:sp>
        <p:nvSpPr>
          <p:cNvPr id="7" name="Espace réservé du numéro de diapositive 6"/>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A6C656FD-B7CA-40A5-ABEF-DC0BC554379B}" type="datetime1">
              <a:rPr lang="en-US" smtClean="0"/>
              <a:pPr/>
              <a:t>11/8/2016</a:t>
            </a:fld>
            <a:endParaRPr lang="fr-FR"/>
          </a:p>
        </p:txBody>
      </p:sp>
      <p:sp>
        <p:nvSpPr>
          <p:cNvPr id="8" name="Espace réservé du pied de page 7"/>
          <p:cNvSpPr>
            <a:spLocks noGrp="1"/>
          </p:cNvSpPr>
          <p:nvPr>
            <p:ph type="ftr" sz="quarter" idx="11"/>
          </p:nvPr>
        </p:nvSpPr>
        <p:spPr/>
        <p:txBody>
          <a:bodyPr/>
          <a:lstStyle/>
          <a:p>
            <a:r>
              <a:rPr lang="fr-CA" smtClean="0"/>
              <a:t>Observatoire de la pauvreté et des inégalités au Québec</a:t>
            </a:r>
            <a:endParaRPr lang="fr-FR"/>
          </a:p>
        </p:txBody>
      </p:sp>
      <p:sp>
        <p:nvSpPr>
          <p:cNvPr id="9" name="Espace réservé du numéro de diapositive 8"/>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AF5F756C-8E89-4169-BDAF-CE1C086DBF18}" type="datetime1">
              <a:rPr lang="en-US" smtClean="0"/>
              <a:pPr/>
              <a:t>11/8/2016</a:t>
            </a:fld>
            <a:endParaRPr lang="fr-FR"/>
          </a:p>
        </p:txBody>
      </p:sp>
      <p:sp>
        <p:nvSpPr>
          <p:cNvPr id="4" name="Espace réservé du pied de page 3"/>
          <p:cNvSpPr>
            <a:spLocks noGrp="1"/>
          </p:cNvSpPr>
          <p:nvPr>
            <p:ph type="ftr" sz="quarter" idx="11"/>
          </p:nvPr>
        </p:nvSpPr>
        <p:spPr/>
        <p:txBody>
          <a:bodyPr/>
          <a:lstStyle/>
          <a:p>
            <a:r>
              <a:rPr lang="fr-CA" smtClean="0"/>
              <a:t>Observatoire de la pauvreté et des inégalités au Québec</a:t>
            </a:r>
            <a:endParaRPr lang="fr-FR"/>
          </a:p>
        </p:txBody>
      </p:sp>
      <p:sp>
        <p:nvSpPr>
          <p:cNvPr id="5" name="Espace réservé du numéro de diapositive 4"/>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4200EE-6FA6-4349-BE29-789E872FCE1D}" type="datetime1">
              <a:rPr lang="en-US" smtClean="0"/>
              <a:pPr/>
              <a:t>11/8/2016</a:t>
            </a:fld>
            <a:endParaRPr lang="fr-FR"/>
          </a:p>
        </p:txBody>
      </p:sp>
      <p:sp>
        <p:nvSpPr>
          <p:cNvPr id="3" name="Espace réservé du pied de page 2"/>
          <p:cNvSpPr>
            <a:spLocks noGrp="1"/>
          </p:cNvSpPr>
          <p:nvPr>
            <p:ph type="ftr" sz="quarter" idx="11"/>
          </p:nvPr>
        </p:nvSpPr>
        <p:spPr/>
        <p:txBody>
          <a:bodyPr/>
          <a:lstStyle/>
          <a:p>
            <a:r>
              <a:rPr lang="fr-CA" smtClean="0"/>
              <a:t>Observatoire de la pauvreté et des inégalités au Québec</a:t>
            </a:r>
            <a:endParaRPr lang="fr-FR"/>
          </a:p>
        </p:txBody>
      </p:sp>
      <p:sp>
        <p:nvSpPr>
          <p:cNvPr id="4" name="Espace réservé du numéro de diapositive 3"/>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E312AA45-77B9-4FDD-B7E1-E613F4C0A1B0}" type="datetime1">
              <a:rPr lang="en-US" smtClean="0"/>
              <a:pPr/>
              <a:t>11/8/2016</a:t>
            </a:fld>
            <a:endParaRPr lang="fr-FR"/>
          </a:p>
        </p:txBody>
      </p:sp>
      <p:sp>
        <p:nvSpPr>
          <p:cNvPr id="6" name="Espace réservé du pied de page 5"/>
          <p:cNvSpPr>
            <a:spLocks noGrp="1"/>
          </p:cNvSpPr>
          <p:nvPr>
            <p:ph type="ftr" sz="quarter" idx="11"/>
          </p:nvPr>
        </p:nvSpPr>
        <p:spPr/>
        <p:txBody>
          <a:bodyPr/>
          <a:lstStyle/>
          <a:p>
            <a:r>
              <a:rPr lang="fr-CA" smtClean="0"/>
              <a:t>Observatoire de la pauvreté et des inégalités au Québec</a:t>
            </a:r>
            <a:endParaRPr lang="fr-FR"/>
          </a:p>
        </p:txBody>
      </p:sp>
      <p:sp>
        <p:nvSpPr>
          <p:cNvPr id="7" name="Espace réservé du numéro de diapositive 6"/>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545FB2E1-95D7-49A4-88EE-6EE1622FE728}" type="datetime1">
              <a:rPr lang="en-US" smtClean="0"/>
              <a:pPr/>
              <a:t>11/8/2016</a:t>
            </a:fld>
            <a:endParaRPr lang="fr-FR"/>
          </a:p>
        </p:txBody>
      </p:sp>
      <p:sp>
        <p:nvSpPr>
          <p:cNvPr id="6" name="Espace réservé du pied de page 5"/>
          <p:cNvSpPr>
            <a:spLocks noGrp="1"/>
          </p:cNvSpPr>
          <p:nvPr>
            <p:ph type="ftr" sz="quarter" idx="11"/>
          </p:nvPr>
        </p:nvSpPr>
        <p:spPr/>
        <p:txBody>
          <a:bodyPr/>
          <a:lstStyle/>
          <a:p>
            <a:r>
              <a:rPr lang="fr-CA" smtClean="0"/>
              <a:t>Observatoire de la pauvreté et des inégalités au Québec</a:t>
            </a:r>
            <a:endParaRPr lang="fr-FR"/>
          </a:p>
        </p:txBody>
      </p:sp>
      <p:sp>
        <p:nvSpPr>
          <p:cNvPr id="7" name="Espace réservé du numéro de diapositive 6"/>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095E0-3C25-4F75-9A1B-ECB0DA927A7D}" type="datetime1">
              <a:rPr lang="en-US" smtClean="0"/>
              <a:pPr/>
              <a:t>11/8/2016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A" smtClean="0"/>
              <a:t>Observatoire de la pauvreté et des inégalités au Québec</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608A0-00B6-A340-8FDB-C52846A6653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ctrTitle"/>
          </p:nvPr>
        </p:nvSpPr>
        <p:spPr>
          <a:xfrm>
            <a:off x="1219200" y="1981200"/>
            <a:ext cx="6918920" cy="1470025"/>
          </a:xfrm>
        </p:spPr>
        <p:txBody>
          <a:bodyPr>
            <a:normAutofit/>
          </a:bodyPr>
          <a:lstStyle/>
          <a:p>
            <a:r>
              <a:rPr lang="fr-CA" sz="4200" b="1" cap="all" dirty="0" smtClean="0">
                <a:solidFill>
                  <a:srgbClr val="CC0000"/>
                </a:solidFill>
                <a:latin typeface="Calibri" pitchFamily="34" charset="0"/>
                <a:cs typeface="Calibri" pitchFamily="34" charset="0"/>
              </a:rPr>
              <a:t>Toute la lumière sur le salaire minimum</a:t>
            </a:r>
            <a:endParaRPr lang="fr-CA" sz="4200" b="1" cap="all" dirty="0">
              <a:solidFill>
                <a:srgbClr val="CC0000"/>
              </a:solidFill>
              <a:latin typeface="Calibri" pitchFamily="34" charset="0"/>
              <a:cs typeface="Calibri" pitchFamily="34" charset="0"/>
            </a:endParaRPr>
          </a:p>
        </p:txBody>
      </p:sp>
      <p:pic>
        <p:nvPicPr>
          <p:cNvPr id="4" name="Image 3" descr="logopointille.png"/>
          <p:cNvPicPr>
            <a:picLocks noChangeAspect="1"/>
          </p:cNvPicPr>
          <p:nvPr/>
        </p:nvPicPr>
        <p:blipFill>
          <a:blip r:embed="rId3" cstate="print"/>
          <a:stretch>
            <a:fillRect/>
          </a:stretch>
        </p:blipFill>
        <p:spPr>
          <a:xfrm flipH="1">
            <a:off x="6248400" y="4191000"/>
            <a:ext cx="2667000" cy="2667000"/>
          </a:xfrm>
          <a:prstGeom prst="rect">
            <a:avLst/>
          </a:prstGeom>
        </p:spPr>
      </p:pic>
      <p:pic>
        <p:nvPicPr>
          <p:cNvPr id="6" name="Image 5" descr="logo_observatoire.png"/>
          <p:cNvPicPr>
            <a:picLocks noChangeAspect="1"/>
          </p:cNvPicPr>
          <p:nvPr/>
        </p:nvPicPr>
        <p:blipFill>
          <a:blip r:embed="rId4" cstate="print"/>
          <a:stretch>
            <a:fillRect/>
          </a:stretch>
        </p:blipFill>
        <p:spPr>
          <a:xfrm>
            <a:off x="0" y="5013176"/>
            <a:ext cx="8915418" cy="15605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10</a:t>
            </a:fld>
            <a:endParaRPr lang="fr-FR"/>
          </a:p>
        </p:txBody>
      </p:sp>
      <p:sp>
        <p:nvSpPr>
          <p:cNvPr id="7" name="Espace réservé du contenu 2"/>
          <p:cNvSpPr>
            <a:spLocks noGrp="1"/>
          </p:cNvSpPr>
          <p:nvPr>
            <p:ph idx="1"/>
          </p:nvPr>
        </p:nvSpPr>
        <p:spPr>
          <a:xfrm>
            <a:off x="457200" y="1464733"/>
            <a:ext cx="8363272" cy="4916595"/>
          </a:xfrm>
        </p:spPr>
        <p:txBody>
          <a:bodyPr>
            <a:normAutofit fontScale="92500" lnSpcReduction="10000"/>
          </a:bodyPr>
          <a:lstStyle/>
          <a:p>
            <a:pPr>
              <a:spcAft>
                <a:spcPts val="600"/>
              </a:spcAft>
              <a:buNone/>
            </a:pPr>
            <a:r>
              <a:rPr lang="fr-CA" sz="2000" b="1" cap="all" dirty="0" smtClean="0"/>
              <a:t>2 grandes préoccupations…</a:t>
            </a:r>
          </a:p>
          <a:p>
            <a:pPr marL="514350" indent="-514350">
              <a:spcAft>
                <a:spcPts val="600"/>
              </a:spcAft>
            </a:pPr>
            <a:r>
              <a:rPr lang="fr-CA" sz="2000" dirty="0" smtClean="0"/>
              <a:t>Améliorer le revenu des travailleuses et des travailleurs les plus pauvres</a:t>
            </a:r>
          </a:p>
          <a:p>
            <a:pPr marL="514350" indent="-514350">
              <a:spcAft>
                <a:spcPts val="600"/>
              </a:spcAft>
            </a:pPr>
            <a:r>
              <a:rPr lang="fr-CA" sz="2000" dirty="0" smtClean="0"/>
              <a:t>Favoriser la croissance de l’emploi</a:t>
            </a:r>
          </a:p>
          <a:p>
            <a:pPr marL="514350" indent="-514350">
              <a:spcAft>
                <a:spcPts val="600"/>
              </a:spcAft>
              <a:buFont typeface="+mj-lt"/>
              <a:buAutoNum type="arabicPeriod"/>
            </a:pPr>
            <a:endParaRPr lang="fr-CA" sz="2000" dirty="0" smtClean="0"/>
          </a:p>
          <a:p>
            <a:pPr marL="514350" indent="-514350">
              <a:spcAft>
                <a:spcPts val="600"/>
              </a:spcAft>
              <a:buNone/>
            </a:pPr>
            <a:r>
              <a:rPr lang="fr-CA" sz="2000" b="1" cap="all" dirty="0" smtClean="0"/>
              <a:t>5 axes...</a:t>
            </a:r>
          </a:p>
          <a:p>
            <a:pPr marL="514350" indent="-514350">
              <a:spcAft>
                <a:spcPts val="600"/>
              </a:spcAft>
              <a:buNone/>
            </a:pPr>
            <a:r>
              <a:rPr lang="fr-CA" sz="2000" dirty="0" smtClean="0"/>
              <a:t>Axe 1: Pouvoir d’achat des salariéEs et participation à l’enrichissement collectif</a:t>
            </a:r>
          </a:p>
          <a:p>
            <a:pPr marL="514350" indent="-514350">
              <a:spcAft>
                <a:spcPts val="600"/>
              </a:spcAft>
              <a:buNone/>
            </a:pPr>
            <a:r>
              <a:rPr lang="fr-CA" sz="2000" dirty="0" smtClean="0"/>
              <a:t>Axe 2: Effets possibles du salaire minimum sur la compétitivité des entreprises</a:t>
            </a:r>
          </a:p>
          <a:p>
            <a:pPr>
              <a:spcAft>
                <a:spcPts val="600"/>
              </a:spcAft>
              <a:buNone/>
            </a:pPr>
            <a:r>
              <a:rPr lang="fr-CA" sz="2000" dirty="0" smtClean="0"/>
              <a:t>Axe 3: Effet possible de la hausse envisagée du salaire minimum sur l’emploi</a:t>
            </a:r>
          </a:p>
          <a:p>
            <a:pPr>
              <a:spcAft>
                <a:spcPts val="600"/>
              </a:spcAft>
              <a:buNone/>
            </a:pPr>
            <a:r>
              <a:rPr lang="fr-CA" sz="2000" dirty="0" smtClean="0"/>
              <a:t>Axe 4: Effet possible d’une hausse du salaire minimum sur l’incitation au travail</a:t>
            </a:r>
          </a:p>
          <a:p>
            <a:pPr>
              <a:spcAft>
                <a:spcPts val="600"/>
              </a:spcAft>
              <a:buNone/>
            </a:pPr>
            <a:r>
              <a:rPr lang="fr-CA" sz="2000" dirty="0" smtClean="0"/>
              <a:t>Axe 5: Effet du salaire minimum sur la pauvreté et les faibles revenus</a:t>
            </a:r>
          </a:p>
          <a:p>
            <a:pPr>
              <a:spcAft>
                <a:spcPts val="600"/>
              </a:spcAft>
              <a:buNone/>
            </a:pPr>
            <a:endParaRPr lang="fr-CA" sz="2000" dirty="0" smtClean="0"/>
          </a:p>
          <a:p>
            <a:pPr>
              <a:spcAft>
                <a:spcPts val="600"/>
              </a:spcAft>
              <a:buNone/>
            </a:pPr>
            <a:r>
              <a:rPr lang="fr-CA" sz="2000" b="1" cap="all" dirty="0" smtClean="0"/>
              <a:t>…et 13 critères</a:t>
            </a:r>
          </a:p>
          <a:p>
            <a:pPr>
              <a:spcAft>
                <a:spcPts val="600"/>
              </a:spcAft>
              <a:buNone/>
            </a:pPr>
            <a:endParaRPr lang="fr-CA" sz="2000" dirty="0" smtClean="0"/>
          </a:p>
        </p:txBody>
      </p:sp>
      <p:pic>
        <p:nvPicPr>
          <p:cNvPr id="13" name="Image 12"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4"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spcAft>
                <a:spcPts val="600"/>
              </a:spcAft>
            </a:pPr>
            <a:r>
              <a:rPr lang="fr-CA" sz="3600" b="1" dirty="0" smtClean="0">
                <a:solidFill>
                  <a:srgbClr val="C00000"/>
                </a:solidFill>
              </a:rPr>
              <a:t>Comment est établi le taux </a:t>
            </a:r>
            <a:br>
              <a:rPr lang="fr-CA" sz="3600" b="1" dirty="0" smtClean="0">
                <a:solidFill>
                  <a:srgbClr val="C00000"/>
                </a:solidFill>
              </a:rPr>
            </a:br>
            <a:r>
              <a:rPr lang="fr-CA" sz="3600" b="1" dirty="0" smtClean="0">
                <a:solidFill>
                  <a:srgbClr val="C00000"/>
                </a:solidFill>
              </a:rPr>
              <a:t>du salaire minimum ?</a:t>
            </a:r>
            <a:endParaRPr lang="fr-CA" sz="3500" b="1" dirty="0">
              <a:solidFill>
                <a:srgbClr val="C00000"/>
              </a:solidFill>
            </a:endParaRPr>
          </a:p>
        </p:txBody>
      </p:sp>
      <p:sp>
        <p:nvSpPr>
          <p:cNvPr id="16"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pic>
        <p:nvPicPr>
          <p:cNvPr id="17" name="Image 16" descr="crayon.png"/>
          <p:cNvPicPr>
            <a:picLocks noChangeAspect="1"/>
          </p:cNvPicPr>
          <p:nvPr/>
        </p:nvPicPr>
        <p:blipFill>
          <a:blip r:embed="rId4"/>
          <a:stretch>
            <a:fillRect/>
          </a:stretch>
        </p:blipFill>
        <p:spPr>
          <a:xfrm>
            <a:off x="7588538" y="396002"/>
            <a:ext cx="1363134" cy="9067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11</a:t>
            </a:fld>
            <a:endParaRPr lang="fr-FR"/>
          </a:p>
        </p:txBody>
      </p:sp>
      <p:sp>
        <p:nvSpPr>
          <p:cNvPr id="7" name="Espace réservé du contenu 2"/>
          <p:cNvSpPr>
            <a:spLocks noGrp="1"/>
          </p:cNvSpPr>
          <p:nvPr>
            <p:ph idx="1"/>
          </p:nvPr>
        </p:nvSpPr>
        <p:spPr>
          <a:xfrm>
            <a:off x="467544" y="1413929"/>
            <a:ext cx="8229600" cy="4704845"/>
          </a:xfrm>
        </p:spPr>
        <p:txBody>
          <a:bodyPr>
            <a:normAutofit/>
          </a:bodyPr>
          <a:lstStyle/>
          <a:p>
            <a:pPr marL="0" indent="0">
              <a:buNone/>
            </a:pPr>
            <a:r>
              <a:rPr lang="fr-CA" sz="2500" b="1" cap="all" dirty="0" smtClean="0"/>
              <a:t>13 critères…</a:t>
            </a:r>
          </a:p>
          <a:p>
            <a:pPr marL="0" indent="0">
              <a:buNone/>
            </a:pPr>
            <a:endParaRPr lang="fr-CA" sz="2500" dirty="0" smtClean="0"/>
          </a:p>
          <a:p>
            <a:pPr marL="0" indent="0">
              <a:buNone/>
            </a:pPr>
            <a:r>
              <a:rPr lang="fr-CA" sz="2500" dirty="0" smtClean="0"/>
              <a:t>Mais parmi ces 13 critères, un seul a un effet déterminant: </a:t>
            </a:r>
          </a:p>
          <a:p>
            <a:pPr marL="0" indent="0">
              <a:buNone/>
            </a:pPr>
            <a:r>
              <a:rPr lang="fr-CA" sz="2500" dirty="0" smtClean="0"/>
              <a:t>	</a:t>
            </a:r>
          </a:p>
          <a:p>
            <a:pPr marL="0" indent="0" algn="ctr">
              <a:buNone/>
            </a:pPr>
            <a:r>
              <a:rPr lang="fr-CA" sz="2500" b="1" cap="all" dirty="0" smtClean="0"/>
              <a:t>le ratio salaire minimum / salaire moyen</a:t>
            </a:r>
          </a:p>
          <a:p>
            <a:pPr marL="0" indent="0">
              <a:buNone/>
            </a:pPr>
            <a:r>
              <a:rPr lang="fr-CA" sz="2500" dirty="0" smtClean="0"/>
              <a:t>	</a:t>
            </a:r>
          </a:p>
          <a:p>
            <a:pPr marL="0" indent="0">
              <a:buNone/>
            </a:pPr>
            <a:r>
              <a:rPr lang="fr-CA" sz="2500" dirty="0" smtClean="0"/>
              <a:t>Objectif: un salaire minimum situé entre 45 et 47 % du salaire horaire moyen.</a:t>
            </a:r>
          </a:p>
          <a:p>
            <a:pPr marL="0" indent="0">
              <a:buNone/>
            </a:pPr>
            <a:endParaRPr lang="fr-CA" sz="2500" dirty="0" smtClean="0"/>
          </a:p>
          <a:p>
            <a:pPr marL="0" indent="0">
              <a:buNone/>
            </a:pPr>
            <a:r>
              <a:rPr lang="fr-CA" sz="2500" dirty="0" smtClean="0"/>
              <a:t>C’est un frein majeur à l’augmentation du salaire minimum.</a:t>
            </a:r>
          </a:p>
        </p:txBody>
      </p:sp>
      <p:pic>
        <p:nvPicPr>
          <p:cNvPr id="11" name="Image 10"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2"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spcAft>
                <a:spcPts val="600"/>
              </a:spcAft>
            </a:pPr>
            <a:r>
              <a:rPr lang="fr-CA" sz="3600" b="1" dirty="0" smtClean="0">
                <a:solidFill>
                  <a:srgbClr val="C00000"/>
                </a:solidFill>
              </a:rPr>
              <a:t>Comment est établi le taux </a:t>
            </a:r>
            <a:br>
              <a:rPr lang="fr-CA" sz="3600" b="1" dirty="0" smtClean="0">
                <a:solidFill>
                  <a:srgbClr val="C00000"/>
                </a:solidFill>
              </a:rPr>
            </a:br>
            <a:r>
              <a:rPr lang="fr-CA" sz="3600" b="1" dirty="0" smtClean="0">
                <a:solidFill>
                  <a:srgbClr val="C00000"/>
                </a:solidFill>
              </a:rPr>
              <a:t>du salaire minimum ?</a:t>
            </a:r>
            <a:endParaRPr lang="fr-CA" sz="3500" b="1" dirty="0">
              <a:solidFill>
                <a:srgbClr val="C00000"/>
              </a:solidFill>
            </a:endParaRPr>
          </a:p>
        </p:txBody>
      </p:sp>
      <p:sp>
        <p:nvSpPr>
          <p:cNvPr id="14"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12</a:t>
            </a:fld>
            <a:endParaRPr lang="fr-FR"/>
          </a:p>
        </p:txBody>
      </p:sp>
      <p:sp>
        <p:nvSpPr>
          <p:cNvPr id="7" name="Espace réservé du contenu 2"/>
          <p:cNvSpPr>
            <a:spLocks noGrp="1"/>
          </p:cNvSpPr>
          <p:nvPr>
            <p:ph idx="1"/>
          </p:nvPr>
        </p:nvSpPr>
        <p:spPr>
          <a:xfrm>
            <a:off x="457200" y="1417278"/>
            <a:ext cx="8229600" cy="4939071"/>
          </a:xfrm>
        </p:spPr>
        <p:txBody>
          <a:bodyPr>
            <a:normAutofit/>
          </a:bodyPr>
          <a:lstStyle/>
          <a:p>
            <a:pPr>
              <a:spcAft>
                <a:spcPts val="1800"/>
              </a:spcAft>
            </a:pPr>
            <a:r>
              <a:rPr lang="fr-CA" sz="2800" dirty="0" smtClean="0"/>
              <a:t>Pas de consensus scientifique.</a:t>
            </a:r>
          </a:p>
          <a:p>
            <a:pPr>
              <a:spcAft>
                <a:spcPts val="1800"/>
              </a:spcAft>
            </a:pPr>
            <a:r>
              <a:rPr lang="fr-CA" sz="2800" dirty="0" smtClean="0"/>
              <a:t>D’autres facteurs (ex.: croissance économique, poids démographique des jeunes) ont plus d’influence sur le nombre d’emplois. </a:t>
            </a:r>
          </a:p>
          <a:p>
            <a:pPr>
              <a:spcAft>
                <a:spcPts val="1800"/>
              </a:spcAft>
            </a:pPr>
            <a:r>
              <a:rPr lang="fr-CA" sz="2800" dirty="0" smtClean="0"/>
              <a:t>Les situations où une augmentation du ratio salaire minimum / salaire moyen nuit à l’emploi sont rares.</a:t>
            </a:r>
          </a:p>
          <a:p>
            <a:pPr>
              <a:spcAft>
                <a:spcPts val="1800"/>
              </a:spcAft>
            </a:pPr>
            <a:r>
              <a:rPr lang="fr-CA" sz="2800" dirty="0" smtClean="0"/>
              <a:t>En 2015, 5 provinces canadiennes avaient un ratio salaire minimum / salaire moyen supérieur à 47 %.</a:t>
            </a:r>
          </a:p>
          <a:p>
            <a:pPr>
              <a:spcAft>
                <a:spcPts val="1800"/>
              </a:spcAft>
              <a:buNone/>
            </a:pPr>
            <a:endParaRPr lang="fr-CA" sz="2800" dirty="0" smtClean="0"/>
          </a:p>
          <a:p>
            <a:pPr>
              <a:spcAft>
                <a:spcPts val="1800"/>
              </a:spcAft>
              <a:buNone/>
            </a:pPr>
            <a:endParaRPr lang="fr-CA" sz="2800" dirty="0" smtClean="0"/>
          </a:p>
        </p:txBody>
      </p:sp>
      <p:pic>
        <p:nvPicPr>
          <p:cNvPr id="11" name="Image 10"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2" name="Titre 1"/>
          <p:cNvSpPr txBox="1">
            <a:spLocks/>
          </p:cNvSpPr>
          <p:nvPr/>
        </p:nvSpPr>
        <p:spPr>
          <a:xfrm>
            <a:off x="918626" y="295274"/>
            <a:ext cx="8063449" cy="923926"/>
          </a:xfrm>
          <a:prstGeom prst="rect">
            <a:avLst/>
          </a:prstGeom>
          <a:solidFill>
            <a:schemeClr val="bg1">
              <a:lumMod val="85000"/>
            </a:schemeClr>
          </a:solidFill>
          <a:effectLst>
            <a:outerShdw blurRad="50800" dist="38100" dir="2220000" algn="br">
              <a:srgbClr val="000000">
                <a:alpha val="43000"/>
              </a:srgbClr>
            </a:outerShdw>
          </a:effectLst>
        </p:spPr>
        <p:txBody>
          <a:bodyPr vert="horz" lIns="91440" tIns="45720" rIns="91440" bIns="45720" rtlCol="0" anchor="ctr">
            <a:normAutofit fontScale="90000" lnSpcReduction="20000"/>
          </a:bodyPr>
          <a:lstStyle/>
          <a:p>
            <a:pPr lvl="0">
              <a:spcBef>
                <a:spcPct val="0"/>
              </a:spcBef>
            </a:pPr>
            <a:r>
              <a:rPr lang="fr-CA" sz="3600" b="1" dirty="0" smtClean="0">
                <a:solidFill>
                  <a:srgbClr val="C00000"/>
                </a:solidFill>
              </a:rPr>
              <a:t>Critique du ratio</a:t>
            </a:r>
          </a:p>
          <a:p>
            <a:pPr lvl="0">
              <a:spcBef>
                <a:spcPct val="0"/>
              </a:spcBef>
            </a:pPr>
            <a:r>
              <a:rPr lang="fr-CA" sz="3600" b="1" dirty="0" smtClean="0">
                <a:solidFill>
                  <a:srgbClr val="C00000"/>
                </a:solidFill>
              </a:rPr>
              <a:t>salaire minimum / salaire moyen</a:t>
            </a:r>
            <a:endParaRPr lang="fr-CA" sz="3500" b="1" dirty="0">
              <a:solidFill>
                <a:srgbClr val="C00000"/>
              </a:solidFill>
            </a:endParaRPr>
          </a:p>
        </p:txBody>
      </p:sp>
      <p:sp>
        <p:nvSpPr>
          <p:cNvPr id="14"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13</a:t>
            </a:fld>
            <a:endParaRPr lang="fr-FR"/>
          </a:p>
        </p:txBody>
      </p:sp>
      <p:sp>
        <p:nvSpPr>
          <p:cNvPr id="6" name="Titre 1"/>
          <p:cNvSpPr>
            <a:spLocks noGrp="1"/>
          </p:cNvSpPr>
          <p:nvPr>
            <p:ph type="title"/>
          </p:nvPr>
        </p:nvSpPr>
        <p:spPr>
          <a:xfrm>
            <a:off x="986971" y="2438400"/>
            <a:ext cx="7168661" cy="1362075"/>
          </a:xfrm>
        </p:spPr>
        <p:txBody>
          <a:bodyPr>
            <a:noAutofit/>
          </a:bodyPr>
          <a:lstStyle/>
          <a:p>
            <a:pPr algn="ctr"/>
            <a:r>
              <a:rPr lang="fr-CA" sz="3600" b="1" dirty="0" smtClean="0">
                <a:solidFill>
                  <a:srgbClr val="CC0000"/>
                </a:solidFill>
              </a:rPr>
              <a:t>COMBIEN DE PERSONNES BÉNÉFICIERAIENT D’UNE HAUSSE </a:t>
            </a:r>
            <a:br>
              <a:rPr lang="fr-CA" sz="3600" b="1" dirty="0" smtClean="0">
                <a:solidFill>
                  <a:srgbClr val="CC0000"/>
                </a:solidFill>
              </a:rPr>
            </a:br>
            <a:r>
              <a:rPr lang="fr-CA" sz="3600" b="1" dirty="0" smtClean="0">
                <a:solidFill>
                  <a:srgbClr val="CC0000"/>
                </a:solidFill>
              </a:rPr>
              <a:t>DU SALAIRE MINIMUM </a:t>
            </a:r>
            <a:br>
              <a:rPr lang="fr-CA" sz="3600" b="1" dirty="0" smtClean="0">
                <a:solidFill>
                  <a:srgbClr val="CC0000"/>
                </a:solidFill>
              </a:rPr>
            </a:br>
            <a:r>
              <a:rPr lang="fr-CA" sz="3600" b="1" dirty="0" smtClean="0">
                <a:solidFill>
                  <a:srgbClr val="CC0000"/>
                </a:solidFill>
              </a:rPr>
              <a:t>À 15 $ L’HEURE AU QUÉBEC ?</a:t>
            </a:r>
            <a:endParaRPr lang="fr-CA" sz="3600" b="1" dirty="0"/>
          </a:p>
        </p:txBody>
      </p:sp>
      <p:pic>
        <p:nvPicPr>
          <p:cNvPr id="8" name="Image 7" descr="logo.png"/>
          <p:cNvPicPr>
            <a:picLocks noChangeAspect="1"/>
          </p:cNvPicPr>
          <p:nvPr/>
        </p:nvPicPr>
        <p:blipFill>
          <a:blip r:embed="rId3" cstate="print"/>
          <a:stretch>
            <a:fillRect/>
          </a:stretch>
        </p:blipFill>
        <p:spPr>
          <a:xfrm>
            <a:off x="7848600" y="2237014"/>
            <a:ext cx="838200" cy="838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14</a:t>
            </a:fld>
            <a:endParaRPr lang="fr-FR"/>
          </a:p>
        </p:txBody>
      </p:sp>
      <p:graphicFrame>
        <p:nvGraphicFramePr>
          <p:cNvPr id="7" name="Graphique 6"/>
          <p:cNvGraphicFramePr/>
          <p:nvPr/>
        </p:nvGraphicFramePr>
        <p:xfrm>
          <a:off x="285465" y="1617133"/>
          <a:ext cx="7656423" cy="4443460"/>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
          <p:cNvSpPr txBox="1"/>
          <p:nvPr/>
        </p:nvSpPr>
        <p:spPr>
          <a:xfrm>
            <a:off x="4332737" y="3292297"/>
            <a:ext cx="478526" cy="2734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400" dirty="0" smtClean="0">
                <a:solidFill>
                  <a:schemeClr val="bg1"/>
                </a:solidFill>
              </a:rPr>
              <a:t>6%</a:t>
            </a:r>
            <a:endParaRPr lang="fr-CA" sz="1400" dirty="0">
              <a:solidFill>
                <a:schemeClr val="bg1"/>
              </a:solidFill>
            </a:endParaRPr>
          </a:p>
        </p:txBody>
      </p:sp>
      <p:sp>
        <p:nvSpPr>
          <p:cNvPr id="12" name="ZoneTexte 1"/>
          <p:cNvSpPr txBox="1"/>
          <p:nvPr/>
        </p:nvSpPr>
        <p:spPr>
          <a:xfrm>
            <a:off x="4332737" y="4472015"/>
            <a:ext cx="932946" cy="2734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400" dirty="0" smtClean="0">
                <a:solidFill>
                  <a:schemeClr val="bg1"/>
                </a:solidFill>
              </a:rPr>
              <a:t>12 %</a:t>
            </a:r>
            <a:endParaRPr lang="fr-CA" sz="1400" dirty="0">
              <a:solidFill>
                <a:schemeClr val="bg1"/>
              </a:solidFill>
            </a:endParaRPr>
          </a:p>
        </p:txBody>
      </p:sp>
      <p:sp>
        <p:nvSpPr>
          <p:cNvPr id="13" name="ZoneTexte 1"/>
          <p:cNvSpPr txBox="1"/>
          <p:nvPr/>
        </p:nvSpPr>
        <p:spPr>
          <a:xfrm>
            <a:off x="6313937" y="3783724"/>
            <a:ext cx="932946" cy="2734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400" dirty="0" smtClean="0">
                <a:solidFill>
                  <a:schemeClr val="bg1"/>
                </a:solidFill>
              </a:rPr>
              <a:t>27 %</a:t>
            </a:r>
            <a:endParaRPr lang="fr-CA" sz="1400" dirty="0">
              <a:solidFill>
                <a:schemeClr val="bg1"/>
              </a:solidFill>
            </a:endParaRPr>
          </a:p>
        </p:txBody>
      </p:sp>
      <p:pic>
        <p:nvPicPr>
          <p:cNvPr id="16" name="Image 15" descr="Logo Collectif - Couleur.jpg"/>
          <p:cNvPicPr>
            <a:picLocks noChangeAspect="1"/>
          </p:cNvPicPr>
          <p:nvPr/>
        </p:nvPicPr>
        <p:blipFill>
          <a:blip r:embed="rId4"/>
          <a:stretch>
            <a:fillRect/>
          </a:stretch>
        </p:blipFill>
        <p:spPr>
          <a:xfrm>
            <a:off x="178299" y="238124"/>
            <a:ext cx="740327" cy="607807"/>
          </a:xfrm>
          <a:prstGeom prst="rect">
            <a:avLst/>
          </a:prstGeom>
        </p:spPr>
      </p:pic>
      <p:sp>
        <p:nvSpPr>
          <p:cNvPr id="17"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pPr>
            <a:r>
              <a:rPr lang="fr-CA" sz="3600" b="1" dirty="0" smtClean="0">
                <a:solidFill>
                  <a:srgbClr val="C00000"/>
                </a:solidFill>
              </a:rPr>
              <a:t>Nombre de personnes rémunérées</a:t>
            </a:r>
            <a:br>
              <a:rPr lang="fr-CA" sz="3600" b="1" dirty="0" smtClean="0">
                <a:solidFill>
                  <a:srgbClr val="C00000"/>
                </a:solidFill>
              </a:rPr>
            </a:br>
            <a:r>
              <a:rPr lang="fr-CA" sz="3600" b="1" dirty="0" smtClean="0">
                <a:solidFill>
                  <a:srgbClr val="C00000"/>
                </a:solidFill>
              </a:rPr>
              <a:t>15 $ l’heure et moins</a:t>
            </a:r>
            <a:endParaRPr lang="fr-CA" sz="3500" b="1" dirty="0">
              <a:solidFill>
                <a:srgbClr val="C00000"/>
              </a:solidFill>
            </a:endParaRPr>
          </a:p>
        </p:txBody>
      </p:sp>
      <p:sp>
        <p:nvSpPr>
          <p:cNvPr id="2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pic>
        <p:nvPicPr>
          <p:cNvPr id="22" name="Image 21" descr="crayon.png"/>
          <p:cNvPicPr>
            <a:picLocks noChangeAspect="1"/>
          </p:cNvPicPr>
          <p:nvPr/>
        </p:nvPicPr>
        <p:blipFill>
          <a:blip r:embed="rId5"/>
          <a:stretch>
            <a:fillRect/>
          </a:stretch>
        </p:blipFill>
        <p:spPr>
          <a:xfrm>
            <a:off x="7588538" y="396002"/>
            <a:ext cx="1363134" cy="90678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15</a:t>
            </a:fld>
            <a:endParaRPr lang="fr-FR"/>
          </a:p>
        </p:txBody>
      </p:sp>
      <p:sp>
        <p:nvSpPr>
          <p:cNvPr id="6" name="Titre 1"/>
          <p:cNvSpPr>
            <a:spLocks noGrp="1"/>
          </p:cNvSpPr>
          <p:nvPr>
            <p:ph type="title"/>
          </p:nvPr>
        </p:nvSpPr>
        <p:spPr>
          <a:xfrm>
            <a:off x="986971" y="830715"/>
            <a:ext cx="7168661" cy="1362075"/>
          </a:xfrm>
        </p:spPr>
        <p:txBody>
          <a:bodyPr>
            <a:noAutofit/>
          </a:bodyPr>
          <a:lstStyle/>
          <a:p>
            <a:pPr algn="ctr"/>
            <a:r>
              <a:rPr lang="fr-CA" sz="3600" b="1" dirty="0" smtClean="0">
                <a:solidFill>
                  <a:srgbClr val="CC0000"/>
                </a:solidFill>
              </a:rPr>
              <a:t>SALAIRE MINIMUM</a:t>
            </a:r>
            <a:br>
              <a:rPr lang="fr-CA" sz="3600" b="1" dirty="0" smtClean="0">
                <a:solidFill>
                  <a:srgbClr val="CC0000"/>
                </a:solidFill>
              </a:rPr>
            </a:br>
            <a:r>
              <a:rPr lang="fr-CA" sz="3600" b="1" dirty="0" smtClean="0">
                <a:solidFill>
                  <a:srgbClr val="CC0000"/>
                </a:solidFill>
              </a:rPr>
              <a:t>ET SORTIE DE LA PAUVRETÉ</a:t>
            </a:r>
            <a:endParaRPr lang="fr-CA" sz="3600" b="1" dirty="0"/>
          </a:p>
        </p:txBody>
      </p:sp>
      <p:pic>
        <p:nvPicPr>
          <p:cNvPr id="9" name="Image 8" descr="logo.png"/>
          <p:cNvPicPr>
            <a:picLocks noChangeAspect="1"/>
          </p:cNvPicPr>
          <p:nvPr/>
        </p:nvPicPr>
        <p:blipFill>
          <a:blip r:embed="rId3" cstate="print"/>
          <a:stretch>
            <a:fillRect/>
          </a:stretch>
        </p:blipFill>
        <p:spPr>
          <a:xfrm>
            <a:off x="7848600" y="629329"/>
            <a:ext cx="838200" cy="838200"/>
          </a:xfrm>
          <a:prstGeom prst="rect">
            <a:avLst/>
          </a:prstGeom>
        </p:spPr>
      </p:pic>
      <p:pic>
        <p:nvPicPr>
          <p:cNvPr id="12" name="Image 11" descr="Leitao.png"/>
          <p:cNvPicPr>
            <a:picLocks noChangeAspect="1"/>
          </p:cNvPicPr>
          <p:nvPr/>
        </p:nvPicPr>
        <p:blipFill>
          <a:blip r:embed="rId4"/>
          <a:stretch>
            <a:fillRect/>
          </a:stretch>
        </p:blipFill>
        <p:spPr>
          <a:xfrm>
            <a:off x="2247899" y="2469789"/>
            <a:ext cx="4673085" cy="3585819"/>
          </a:xfrm>
          <a:prstGeom prst="rect">
            <a:avLst/>
          </a:prstGeom>
          <a:ln>
            <a:solidFill>
              <a:srgbClr val="C00000"/>
            </a:solidFill>
          </a:ln>
        </p:spPr>
      </p:pic>
      <p:sp>
        <p:nvSpPr>
          <p:cNvPr id="13" name="ZoneTexte 12"/>
          <p:cNvSpPr txBox="1"/>
          <p:nvPr/>
        </p:nvSpPr>
        <p:spPr>
          <a:xfrm>
            <a:off x="2247899" y="6055608"/>
            <a:ext cx="4673085" cy="261610"/>
          </a:xfrm>
          <a:prstGeom prst="rect">
            <a:avLst/>
          </a:prstGeom>
          <a:noFill/>
        </p:spPr>
        <p:txBody>
          <a:bodyPr wrap="square" rtlCol="0">
            <a:spAutoFit/>
          </a:bodyPr>
          <a:lstStyle/>
          <a:p>
            <a:pPr algn="ctr"/>
            <a:r>
              <a:rPr lang="fr-CA" sz="1050" dirty="0" smtClean="0"/>
              <a:t>Radio-Canada.ca, photo: Jacques </a:t>
            </a:r>
            <a:r>
              <a:rPr lang="fr-CA" sz="1050" dirty="0" err="1" smtClean="0"/>
              <a:t>Boissinot</a:t>
            </a:r>
            <a:r>
              <a:rPr lang="fr-CA" sz="1050" dirty="0" smtClean="0"/>
              <a:t>.</a:t>
            </a:r>
            <a:endParaRPr lang="fr-CA" sz="105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16</a:t>
            </a:fld>
            <a:endParaRPr lang="fr-FR"/>
          </a:p>
        </p:txBody>
      </p:sp>
      <p:pic>
        <p:nvPicPr>
          <p:cNvPr id="7" name="Picture 9"/>
          <p:cNvPicPr>
            <a:picLocks noChangeAspect="1" noChangeArrowheads="1"/>
          </p:cNvPicPr>
          <p:nvPr>
            <p:custDataLst>
              <p:tags r:id="rId1"/>
            </p:custDataLst>
          </p:nvPr>
        </p:nvPicPr>
        <p:blipFill>
          <a:blip r:embed="rId5" cstate="print"/>
          <a:srcRect/>
          <a:stretch>
            <a:fillRect/>
          </a:stretch>
        </p:blipFill>
        <p:spPr bwMode="auto">
          <a:xfrm>
            <a:off x="3491880" y="1628800"/>
            <a:ext cx="2653626" cy="4823916"/>
          </a:xfrm>
          <a:prstGeom prst="rect">
            <a:avLst/>
          </a:prstGeom>
          <a:noFill/>
          <a:ln w="9525">
            <a:noFill/>
            <a:miter lim="800000"/>
            <a:headEnd/>
            <a:tailEnd/>
          </a:ln>
        </p:spPr>
      </p:pic>
      <p:sp>
        <p:nvSpPr>
          <p:cNvPr id="9" name="Rectangle 8"/>
          <p:cNvSpPr/>
          <p:nvPr/>
        </p:nvSpPr>
        <p:spPr>
          <a:xfrm>
            <a:off x="6721570" y="4625169"/>
            <a:ext cx="2154282" cy="369332"/>
          </a:xfrm>
          <a:prstGeom prst="rect">
            <a:avLst/>
          </a:prstGeom>
        </p:spPr>
        <p:txBody>
          <a:bodyPr wrap="square">
            <a:spAutoFit/>
          </a:bodyPr>
          <a:lstStyle/>
          <a:p>
            <a:r>
              <a:rPr lang="fr-CA" dirty="0" smtClean="0"/>
              <a:t>MPC: 17 763 $* </a:t>
            </a:r>
          </a:p>
        </p:txBody>
      </p:sp>
      <p:sp>
        <p:nvSpPr>
          <p:cNvPr id="10" name="Rectangle 9"/>
          <p:cNvSpPr/>
          <p:nvPr/>
        </p:nvSpPr>
        <p:spPr>
          <a:xfrm>
            <a:off x="6721570" y="2987995"/>
            <a:ext cx="1965230" cy="369332"/>
          </a:xfrm>
          <a:prstGeom prst="rect">
            <a:avLst/>
          </a:prstGeom>
        </p:spPr>
        <p:txBody>
          <a:bodyPr wrap="square">
            <a:spAutoFit/>
          </a:bodyPr>
          <a:lstStyle/>
          <a:p>
            <a:r>
              <a:rPr lang="fr-CA" dirty="0" smtClean="0"/>
              <a:t>MFR-60: 23 101 $*</a:t>
            </a:r>
            <a:endParaRPr lang="fr-CA" dirty="0"/>
          </a:p>
        </p:txBody>
      </p:sp>
      <p:sp>
        <p:nvSpPr>
          <p:cNvPr id="11" name="Rectangle 10"/>
          <p:cNvSpPr/>
          <p:nvPr/>
        </p:nvSpPr>
        <p:spPr>
          <a:xfrm>
            <a:off x="6721570" y="2618663"/>
            <a:ext cx="2422430" cy="369332"/>
          </a:xfrm>
          <a:prstGeom prst="rect">
            <a:avLst/>
          </a:prstGeom>
        </p:spPr>
        <p:txBody>
          <a:bodyPr wrap="square">
            <a:spAutoFit/>
          </a:bodyPr>
          <a:lstStyle/>
          <a:p>
            <a:r>
              <a:rPr lang="fr-CA" dirty="0" smtClean="0"/>
              <a:t>Salaire viable: 25 100 $</a:t>
            </a:r>
            <a:endParaRPr lang="fr-CA" dirty="0"/>
          </a:p>
        </p:txBody>
      </p:sp>
      <p:cxnSp>
        <p:nvCxnSpPr>
          <p:cNvPr id="12" name="Connecteur droit avec flèche 11"/>
          <p:cNvCxnSpPr/>
          <p:nvPr/>
        </p:nvCxnSpPr>
        <p:spPr>
          <a:xfrm flipH="1">
            <a:off x="6147863" y="2857128"/>
            <a:ext cx="576064" cy="838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6145506" y="3221360"/>
            <a:ext cx="576064" cy="838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6147863" y="4869160"/>
            <a:ext cx="576064" cy="838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14784" y="2092206"/>
            <a:ext cx="2636735" cy="369332"/>
          </a:xfrm>
          <a:prstGeom prst="rect">
            <a:avLst/>
          </a:prstGeom>
          <a:noFill/>
        </p:spPr>
        <p:txBody>
          <a:bodyPr wrap="square" rtlCol="0">
            <a:spAutoFit/>
          </a:bodyPr>
          <a:lstStyle/>
          <a:p>
            <a:pPr algn="r"/>
            <a:r>
              <a:rPr lang="fr-CA" dirty="0" smtClean="0"/>
              <a:t>Salaire moyen: 23,56 $/h</a:t>
            </a:r>
            <a:endParaRPr lang="fr-CA" dirty="0"/>
          </a:p>
        </p:txBody>
      </p:sp>
      <p:sp>
        <p:nvSpPr>
          <p:cNvPr id="16" name="ZoneTexte 15"/>
          <p:cNvSpPr txBox="1"/>
          <p:nvPr/>
        </p:nvSpPr>
        <p:spPr>
          <a:xfrm>
            <a:off x="891279" y="3028310"/>
            <a:ext cx="2160240" cy="369332"/>
          </a:xfrm>
          <a:prstGeom prst="rect">
            <a:avLst/>
          </a:prstGeom>
          <a:noFill/>
        </p:spPr>
        <p:txBody>
          <a:bodyPr wrap="square" rtlCol="0">
            <a:spAutoFit/>
          </a:bodyPr>
          <a:lstStyle/>
          <a:p>
            <a:pPr algn="r"/>
            <a:r>
              <a:rPr lang="fr-CA" dirty="0" smtClean="0"/>
              <a:t>15 $/h</a:t>
            </a:r>
            <a:endParaRPr lang="fr-CA" dirty="0"/>
          </a:p>
        </p:txBody>
      </p:sp>
      <p:sp>
        <p:nvSpPr>
          <p:cNvPr id="17" name="ZoneTexte 16"/>
          <p:cNvSpPr txBox="1"/>
          <p:nvPr/>
        </p:nvSpPr>
        <p:spPr>
          <a:xfrm>
            <a:off x="16768" y="4302003"/>
            <a:ext cx="2962743" cy="646331"/>
          </a:xfrm>
          <a:prstGeom prst="rect">
            <a:avLst/>
          </a:prstGeom>
          <a:noFill/>
        </p:spPr>
        <p:txBody>
          <a:bodyPr wrap="square" rtlCol="0">
            <a:spAutoFit/>
          </a:bodyPr>
          <a:lstStyle/>
          <a:p>
            <a:pPr algn="r"/>
            <a:r>
              <a:rPr lang="fr-CA" dirty="0" smtClean="0"/>
              <a:t>Salaire minimum: 10,75 $/h</a:t>
            </a:r>
          </a:p>
          <a:p>
            <a:pPr algn="r"/>
            <a:r>
              <a:rPr lang="fr-CA" dirty="0" smtClean="0"/>
              <a:t>(dès le 1</a:t>
            </a:r>
            <a:r>
              <a:rPr lang="fr-CA" baseline="30000" dirty="0" smtClean="0"/>
              <a:t>er</a:t>
            </a:r>
            <a:r>
              <a:rPr lang="fr-CA" dirty="0" smtClean="0"/>
              <a:t> mai 2016)</a:t>
            </a:r>
            <a:endParaRPr lang="fr-CA" dirty="0"/>
          </a:p>
        </p:txBody>
      </p:sp>
      <p:cxnSp>
        <p:nvCxnSpPr>
          <p:cNvPr id="18" name="Connecteur droit avec flèche 17"/>
          <p:cNvCxnSpPr/>
          <p:nvPr/>
        </p:nvCxnSpPr>
        <p:spPr>
          <a:xfrm>
            <a:off x="2979511" y="4625169"/>
            <a:ext cx="50405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051519" y="3212976"/>
            <a:ext cx="43204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3051519" y="2276872"/>
            <a:ext cx="43204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681457" y="5960057"/>
            <a:ext cx="2196752" cy="323165"/>
          </a:xfrm>
          <a:prstGeom prst="rect">
            <a:avLst/>
          </a:prstGeom>
          <a:noFill/>
        </p:spPr>
        <p:txBody>
          <a:bodyPr wrap="square" rtlCol="0">
            <a:spAutoFit/>
          </a:bodyPr>
          <a:lstStyle/>
          <a:p>
            <a:pPr algn="r"/>
            <a:r>
              <a:rPr lang="fr-CA" sz="1500" dirty="0" smtClean="0"/>
              <a:t>* </a:t>
            </a:r>
            <a:r>
              <a:rPr lang="fr-CA" sz="1500" i="1" dirty="0" smtClean="0"/>
              <a:t>Notre estimation</a:t>
            </a:r>
            <a:endParaRPr lang="fr-CA" sz="1500" i="1" dirty="0"/>
          </a:p>
        </p:txBody>
      </p:sp>
      <p:sp>
        <p:nvSpPr>
          <p:cNvPr id="22" name="Rectangle 21"/>
          <p:cNvSpPr/>
          <p:nvPr/>
        </p:nvSpPr>
        <p:spPr>
          <a:xfrm>
            <a:off x="6721570" y="3833813"/>
            <a:ext cx="2024786" cy="369332"/>
          </a:xfrm>
          <a:prstGeom prst="rect">
            <a:avLst/>
          </a:prstGeom>
        </p:spPr>
        <p:txBody>
          <a:bodyPr wrap="square">
            <a:spAutoFit/>
          </a:bodyPr>
          <a:lstStyle/>
          <a:p>
            <a:r>
              <a:rPr lang="fr-CA" dirty="0" smtClean="0"/>
              <a:t>MRF-50: 19 251 $*</a:t>
            </a:r>
          </a:p>
        </p:txBody>
      </p:sp>
      <p:cxnSp>
        <p:nvCxnSpPr>
          <p:cNvPr id="23" name="Connecteur droit avec flèche 22"/>
          <p:cNvCxnSpPr/>
          <p:nvPr/>
        </p:nvCxnSpPr>
        <p:spPr>
          <a:xfrm flipH="1">
            <a:off x="6147863" y="4077072"/>
            <a:ext cx="576064" cy="838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 name="Image 28" descr="Logo Collectif - Couleur.jpg"/>
          <p:cNvPicPr>
            <a:picLocks noChangeAspect="1"/>
          </p:cNvPicPr>
          <p:nvPr/>
        </p:nvPicPr>
        <p:blipFill>
          <a:blip r:embed="rId6"/>
          <a:stretch>
            <a:fillRect/>
          </a:stretch>
        </p:blipFill>
        <p:spPr>
          <a:xfrm>
            <a:off x="178299" y="238124"/>
            <a:ext cx="740327" cy="607807"/>
          </a:xfrm>
          <a:prstGeom prst="rect">
            <a:avLst/>
          </a:prstGeom>
        </p:spPr>
      </p:pic>
      <p:sp>
        <p:nvSpPr>
          <p:cNvPr id="30"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defRPr/>
            </a:pPr>
            <a:r>
              <a:rPr lang="fr-CA" sz="3600" b="1" dirty="0" smtClean="0">
                <a:solidFill>
                  <a:srgbClr val="C00000"/>
                </a:solidFill>
              </a:rPr>
              <a:t>Travailler à temps plein (35 h / sem.) </a:t>
            </a:r>
            <a:br>
              <a:rPr lang="fr-CA" sz="3600" b="1" dirty="0" smtClean="0">
                <a:solidFill>
                  <a:srgbClr val="C00000"/>
                </a:solidFill>
              </a:rPr>
            </a:br>
            <a:r>
              <a:rPr lang="fr-CA" sz="3600" b="1" dirty="0" smtClean="0">
                <a:solidFill>
                  <a:srgbClr val="C00000"/>
                </a:solidFill>
              </a:rPr>
              <a:t>et être pauvre ?</a:t>
            </a:r>
            <a:endParaRPr lang="fr-CA" sz="3600" b="1" dirty="0">
              <a:solidFill>
                <a:srgbClr val="C00000"/>
              </a:solidFill>
            </a:endParaRPr>
          </a:p>
        </p:txBody>
      </p:sp>
      <p:pic>
        <p:nvPicPr>
          <p:cNvPr id="32" name="Image 31" descr="crayon.png"/>
          <p:cNvPicPr>
            <a:picLocks noChangeAspect="1"/>
          </p:cNvPicPr>
          <p:nvPr/>
        </p:nvPicPr>
        <p:blipFill>
          <a:blip r:embed="rId7"/>
          <a:stretch>
            <a:fillRect/>
          </a:stretch>
        </p:blipFill>
        <p:spPr>
          <a:xfrm>
            <a:off x="7588538" y="396002"/>
            <a:ext cx="1363134" cy="906780"/>
          </a:xfrm>
          <a:prstGeom prst="rect">
            <a:avLst/>
          </a:prstGeom>
        </p:spPr>
      </p:pic>
      <p:sp>
        <p:nvSpPr>
          <p:cNvPr id="8" name="Nuage 7"/>
          <p:cNvSpPr/>
          <p:nvPr>
            <p:custDataLst>
              <p:tags r:id="rId2"/>
            </p:custDataLst>
          </p:nvPr>
        </p:nvSpPr>
        <p:spPr>
          <a:xfrm>
            <a:off x="5388479" y="1154349"/>
            <a:ext cx="1164721" cy="55065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4"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17</a:t>
            </a:fld>
            <a:endParaRPr lang="fr-FR"/>
          </a:p>
        </p:txBody>
      </p:sp>
      <p:sp>
        <p:nvSpPr>
          <p:cNvPr id="6" name="Titre 1"/>
          <p:cNvSpPr>
            <a:spLocks noGrp="1"/>
          </p:cNvSpPr>
          <p:nvPr>
            <p:ph type="title"/>
          </p:nvPr>
        </p:nvSpPr>
        <p:spPr>
          <a:xfrm>
            <a:off x="986971" y="2438400"/>
            <a:ext cx="7168661" cy="1362075"/>
          </a:xfrm>
        </p:spPr>
        <p:txBody>
          <a:bodyPr>
            <a:noAutofit/>
          </a:bodyPr>
          <a:lstStyle/>
          <a:p>
            <a:pPr algn="ctr"/>
            <a:r>
              <a:rPr lang="fr-CA" sz="3600" b="1" dirty="0" smtClean="0">
                <a:solidFill>
                  <a:srgbClr val="CC0000"/>
                </a:solidFill>
              </a:rPr>
              <a:t>QUI EST RÉMUNÉRÉ AU SALAIRE MINIMUM (OU UN PEU PLUS) ?</a:t>
            </a:r>
            <a:br>
              <a:rPr lang="fr-CA" sz="3600" b="1" dirty="0" smtClean="0">
                <a:solidFill>
                  <a:srgbClr val="CC0000"/>
                </a:solidFill>
              </a:rPr>
            </a:br>
            <a:r>
              <a:rPr lang="fr-CA" sz="3600" b="1" dirty="0" smtClean="0">
                <a:solidFill>
                  <a:srgbClr val="CC0000"/>
                </a:solidFill>
              </a:rPr>
              <a:t/>
            </a:r>
            <a:br>
              <a:rPr lang="fr-CA" sz="3600" b="1" dirty="0" smtClean="0">
                <a:solidFill>
                  <a:srgbClr val="CC0000"/>
                </a:solidFill>
              </a:rPr>
            </a:br>
            <a:r>
              <a:rPr lang="fr-CA" sz="3600" b="1" dirty="0" smtClean="0">
                <a:solidFill>
                  <a:srgbClr val="CC0000"/>
                </a:solidFill>
              </a:rPr>
              <a:t>DÉCONSTRUIRE LES PRÉJUGÉS !</a:t>
            </a:r>
            <a:endParaRPr lang="fr-CA" sz="3600" b="1" dirty="0"/>
          </a:p>
        </p:txBody>
      </p:sp>
      <p:pic>
        <p:nvPicPr>
          <p:cNvPr id="8" name="Image 7" descr="logo.png"/>
          <p:cNvPicPr>
            <a:picLocks noChangeAspect="1"/>
          </p:cNvPicPr>
          <p:nvPr/>
        </p:nvPicPr>
        <p:blipFill>
          <a:blip r:embed="rId3" cstate="print"/>
          <a:stretch>
            <a:fillRect/>
          </a:stretch>
        </p:blipFill>
        <p:spPr>
          <a:xfrm>
            <a:off x="7848600" y="2237014"/>
            <a:ext cx="838200" cy="838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5132072" y="4179318"/>
            <a:ext cx="2346956" cy="2177032"/>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91C608A0-00B6-A340-8FDB-C52846A66535}" type="slidenum">
              <a:rPr lang="fr-FR" smtClean="0"/>
              <a:pPr/>
              <a:t>18</a:t>
            </a:fld>
            <a:endParaRPr lang="fr-FR"/>
          </a:p>
        </p:txBody>
      </p:sp>
      <p:sp>
        <p:nvSpPr>
          <p:cNvPr id="7" name="Espace réservé du texte 5"/>
          <p:cNvSpPr txBox="1">
            <a:spLocks/>
          </p:cNvSpPr>
          <p:nvPr/>
        </p:nvSpPr>
        <p:spPr>
          <a:xfrm>
            <a:off x="251520" y="1056535"/>
            <a:ext cx="8776355" cy="639762"/>
          </a:xfrm>
          <a:prstGeom prst="rect">
            <a:avLst/>
          </a:prstGeom>
        </p:spPr>
        <p:txBody>
          <a:bodyPr vert="horz" lIns="91440" tIns="45720" rIns="91440" bIns="45720" rtlCol="0" anchor="b">
            <a:noAutofit/>
          </a:bodyPr>
          <a:lstStyle/>
          <a:p>
            <a:pPr defTabSz="914400">
              <a:spcBef>
                <a:spcPct val="20000"/>
              </a:spcBef>
              <a:defRPr/>
            </a:pPr>
            <a:r>
              <a:rPr kumimoji="0" lang="fr-CA" sz="2400" b="1" i="0" u="none" strike="noStrike" kern="1200" cap="all" spc="0" normalizeH="0" baseline="0" noProof="0" dirty="0" smtClean="0">
                <a:ln>
                  <a:noFill/>
                </a:ln>
                <a:solidFill>
                  <a:schemeClr val="tx1"/>
                </a:solidFill>
                <a:effectLst/>
                <a:uLnTx/>
                <a:uFillTx/>
                <a:latin typeface="+mn-lt"/>
                <a:ea typeface="+mn-ea"/>
                <a:cs typeface="+mn-cs"/>
              </a:rPr>
              <a:t>Le Stéréotype                             </a:t>
            </a:r>
            <a:r>
              <a:rPr lang="fr-CA" sz="2400" b="1" cap="all" dirty="0" smtClean="0"/>
              <a:t>La réalité</a:t>
            </a:r>
            <a:r>
              <a:rPr kumimoji="0" lang="fr-CA" sz="2400" b="1" i="0" u="none" strike="noStrike" kern="1200" cap="none" spc="0" normalizeH="0" baseline="0" noProof="0" dirty="0" smtClean="0">
                <a:ln>
                  <a:noFill/>
                </a:ln>
                <a:solidFill>
                  <a:schemeClr val="tx1"/>
                </a:solidFill>
                <a:effectLst/>
                <a:uLnTx/>
                <a:uFillTx/>
                <a:latin typeface="+mn-lt"/>
                <a:ea typeface="+mn-ea"/>
                <a:cs typeface="+mn-cs"/>
              </a:rPr>
              <a:t>	</a:t>
            </a:r>
            <a:endParaRPr kumimoji="0" lang="fr-CA"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contenu 6"/>
          <p:cNvSpPr>
            <a:spLocks noGrp="1"/>
          </p:cNvSpPr>
          <p:nvPr>
            <p:ph sz="half" idx="4294967295"/>
          </p:nvPr>
        </p:nvSpPr>
        <p:spPr>
          <a:xfrm>
            <a:off x="251520" y="1701790"/>
            <a:ext cx="3744416" cy="2129832"/>
          </a:xfrm>
          <a:prstGeom prst="rect">
            <a:avLst/>
          </a:prstGeom>
        </p:spPr>
        <p:txBody>
          <a:bodyPr>
            <a:normAutofit fontScale="92500"/>
          </a:bodyPr>
          <a:lstStyle/>
          <a:p>
            <a:r>
              <a:rPr lang="fr-CA" sz="2000" dirty="0" err="1" smtClean="0"/>
              <a:t>AdolescentEs</a:t>
            </a:r>
            <a:endParaRPr lang="fr-CA" sz="2000" dirty="0" smtClean="0"/>
          </a:p>
          <a:p>
            <a:r>
              <a:rPr lang="fr-CA" sz="2000" dirty="0" smtClean="0"/>
              <a:t>Qui habitent chez leurs parents</a:t>
            </a:r>
          </a:p>
          <a:p>
            <a:r>
              <a:rPr lang="fr-CA" sz="2000" dirty="0" smtClean="0"/>
              <a:t>Et travaillent à temps partiel après l’école</a:t>
            </a:r>
          </a:p>
          <a:p>
            <a:r>
              <a:rPr lang="fr-CA" sz="2000" dirty="0" smtClean="0"/>
              <a:t>Pour gagner de l’argent de poche</a:t>
            </a:r>
          </a:p>
        </p:txBody>
      </p:sp>
      <p:sp>
        <p:nvSpPr>
          <p:cNvPr id="10" name="Espace réservé du contenu 8"/>
          <p:cNvSpPr>
            <a:spLocks noGrp="1"/>
          </p:cNvSpPr>
          <p:nvPr>
            <p:ph sz="quarter" idx="4294967295"/>
          </p:nvPr>
        </p:nvSpPr>
        <p:spPr>
          <a:xfrm>
            <a:off x="4186328" y="1696769"/>
            <a:ext cx="5173588" cy="4278461"/>
          </a:xfrm>
          <a:prstGeom prst="rect">
            <a:avLst/>
          </a:prstGeom>
        </p:spPr>
        <p:txBody>
          <a:bodyPr>
            <a:normAutofit/>
          </a:bodyPr>
          <a:lstStyle/>
          <a:p>
            <a:r>
              <a:rPr lang="fr-CA" sz="2000" dirty="0" smtClean="0"/>
              <a:t>64 % sont </a:t>
            </a:r>
            <a:r>
              <a:rPr lang="fr-CA" sz="2000" dirty="0" err="1" smtClean="0"/>
              <a:t>âgéEs</a:t>
            </a:r>
            <a:r>
              <a:rPr lang="fr-CA" sz="2000" dirty="0" smtClean="0"/>
              <a:t> de 20 ans et plus</a:t>
            </a:r>
          </a:p>
          <a:p>
            <a:r>
              <a:rPr lang="fr-CA" sz="2000" dirty="0" smtClean="0"/>
              <a:t>58 % sont des femmes</a:t>
            </a:r>
          </a:p>
          <a:p>
            <a:r>
              <a:rPr lang="fr-CA" sz="2000" dirty="0" smtClean="0"/>
              <a:t>16 % ont des enfants</a:t>
            </a:r>
          </a:p>
          <a:p>
            <a:r>
              <a:rPr lang="fr-CA" sz="2000" dirty="0" smtClean="0"/>
              <a:t>63 % ne sont pas aux études</a:t>
            </a:r>
          </a:p>
          <a:p>
            <a:r>
              <a:rPr lang="fr-CA" sz="2000" dirty="0" smtClean="0"/>
              <a:t>40 % travaillent à temps plein</a:t>
            </a:r>
          </a:p>
          <a:p>
            <a:r>
              <a:rPr lang="fr-CA" sz="2000" dirty="0" smtClean="0"/>
              <a:t>72 % occupent un poste permanent </a:t>
            </a:r>
            <a:endParaRPr lang="fr-CA" sz="2000" dirty="0"/>
          </a:p>
          <a:p>
            <a:r>
              <a:rPr lang="fr-CA" sz="2000" dirty="0" smtClean="0"/>
              <a:t>25% gagnent l’unique salaire </a:t>
            </a:r>
            <a:br>
              <a:rPr lang="fr-CA" sz="2000" dirty="0" smtClean="0"/>
            </a:br>
            <a:r>
              <a:rPr lang="fr-CA" sz="2000" dirty="0" smtClean="0"/>
              <a:t>de leur ménage</a:t>
            </a:r>
          </a:p>
          <a:p>
            <a:endParaRPr lang="fr-CA" sz="2000" dirty="0" smtClean="0"/>
          </a:p>
        </p:txBody>
      </p:sp>
      <p:pic>
        <p:nvPicPr>
          <p:cNvPr id="12" name="Image 11"/>
          <p:cNvPicPr/>
          <p:nvPr/>
        </p:nvPicPr>
        <p:blipFill>
          <a:blip r:embed="rId4" cstate="print"/>
          <a:srcRect/>
          <a:stretch>
            <a:fillRect/>
          </a:stretch>
        </p:blipFill>
        <p:spPr bwMode="auto">
          <a:xfrm>
            <a:off x="1433933" y="4221653"/>
            <a:ext cx="947683" cy="2134697"/>
          </a:xfrm>
          <a:prstGeom prst="rect">
            <a:avLst/>
          </a:prstGeom>
          <a:noFill/>
          <a:ln w="9525">
            <a:noFill/>
            <a:miter lim="800000"/>
            <a:headEnd/>
            <a:tailEnd/>
          </a:ln>
        </p:spPr>
      </p:pic>
      <p:pic>
        <p:nvPicPr>
          <p:cNvPr id="15" name="Image 14" descr="Logo Collectif - Couleur.jpg"/>
          <p:cNvPicPr>
            <a:picLocks noChangeAspect="1"/>
          </p:cNvPicPr>
          <p:nvPr/>
        </p:nvPicPr>
        <p:blipFill>
          <a:blip r:embed="rId5"/>
          <a:stretch>
            <a:fillRect/>
          </a:stretch>
        </p:blipFill>
        <p:spPr>
          <a:xfrm>
            <a:off x="178299" y="238124"/>
            <a:ext cx="740327" cy="607807"/>
          </a:xfrm>
          <a:prstGeom prst="rect">
            <a:avLst/>
          </a:prstGeom>
        </p:spPr>
      </p:pic>
      <p:sp>
        <p:nvSpPr>
          <p:cNvPr id="17"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Qui est rémunéré au salaire minimum ?</a:t>
            </a:r>
            <a:endParaRPr lang="fr-CA" sz="3600" b="1" dirty="0">
              <a:solidFill>
                <a:srgbClr val="C00000"/>
              </a:solidFill>
            </a:endParaRPr>
          </a:p>
        </p:txBody>
      </p:sp>
      <p:sp>
        <p:nvSpPr>
          <p:cNvPr id="18"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pic>
        <p:nvPicPr>
          <p:cNvPr id="19" name="Image 18" descr="crayon.png"/>
          <p:cNvPicPr>
            <a:picLocks noChangeAspect="1"/>
          </p:cNvPicPr>
          <p:nvPr/>
        </p:nvPicPr>
        <p:blipFill>
          <a:blip r:embed="rId6"/>
          <a:stretch>
            <a:fillRect/>
          </a:stretch>
        </p:blipFill>
        <p:spPr>
          <a:xfrm>
            <a:off x="7588538" y="396002"/>
            <a:ext cx="1363134" cy="9067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19</a:t>
            </a:fld>
            <a:endParaRPr lang="fr-FR"/>
          </a:p>
        </p:txBody>
      </p:sp>
      <p:pic>
        <p:nvPicPr>
          <p:cNvPr id="12" name="Image 11"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3"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defRPr/>
            </a:pPr>
            <a:r>
              <a:rPr lang="fr-CA" sz="3600" b="1" dirty="0" smtClean="0">
                <a:solidFill>
                  <a:srgbClr val="C00000"/>
                </a:solidFill>
              </a:rPr>
              <a:t>Niveau de scolarité des employéEs</a:t>
            </a:r>
            <a:br>
              <a:rPr lang="fr-CA" sz="3600" b="1" dirty="0" smtClean="0">
                <a:solidFill>
                  <a:srgbClr val="C00000"/>
                </a:solidFill>
              </a:rPr>
            </a:br>
            <a:r>
              <a:rPr lang="fr-CA" sz="3600" b="1" dirty="0" smtClean="0">
                <a:solidFill>
                  <a:srgbClr val="C00000"/>
                </a:solidFill>
              </a:rPr>
              <a:t>au salaire minimum</a:t>
            </a:r>
            <a:endParaRPr lang="fr-CA" sz="3600" b="1" dirty="0">
              <a:solidFill>
                <a:srgbClr val="C00000"/>
              </a:solidFill>
            </a:endParaRPr>
          </a:p>
        </p:txBody>
      </p:sp>
      <p:sp>
        <p:nvSpPr>
          <p:cNvPr id="16"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pic>
        <p:nvPicPr>
          <p:cNvPr id="17" name="Image 16" descr="crayon.png"/>
          <p:cNvPicPr>
            <a:picLocks noChangeAspect="1"/>
          </p:cNvPicPr>
          <p:nvPr/>
        </p:nvPicPr>
        <p:blipFill>
          <a:blip r:embed="rId4"/>
          <a:stretch>
            <a:fillRect/>
          </a:stretch>
        </p:blipFill>
        <p:spPr>
          <a:xfrm>
            <a:off x="7588538" y="396002"/>
            <a:ext cx="1363134" cy="906780"/>
          </a:xfrm>
          <a:prstGeom prst="rect">
            <a:avLst/>
          </a:prstGeom>
        </p:spPr>
      </p:pic>
      <p:graphicFrame>
        <p:nvGraphicFramePr>
          <p:cNvPr id="18" name="Tableau 17"/>
          <p:cNvGraphicFramePr>
            <a:graphicFrameLocks noGrp="1"/>
          </p:cNvGraphicFramePr>
          <p:nvPr/>
        </p:nvGraphicFramePr>
        <p:xfrm>
          <a:off x="580570" y="2017485"/>
          <a:ext cx="8106229" cy="3551946"/>
        </p:xfrm>
        <a:graphic>
          <a:graphicData uri="http://schemas.openxmlformats.org/drawingml/2006/table">
            <a:tbl>
              <a:tblPr/>
              <a:tblGrid>
                <a:gridCol w="2786743"/>
                <a:gridCol w="2002973"/>
                <a:gridCol w="1973943"/>
                <a:gridCol w="1342570"/>
              </a:tblGrid>
              <a:tr h="915829">
                <a:tc>
                  <a:txBody>
                    <a:bodyPr/>
                    <a:lstStyle/>
                    <a:p>
                      <a:pPr algn="ctr" fontAlgn="ctr"/>
                      <a:r>
                        <a:rPr lang="fr-CA" sz="1600" b="1" i="0" u="none" strike="noStrike" dirty="0">
                          <a:solidFill>
                            <a:srgbClr val="FFFFFF"/>
                          </a:solidFill>
                          <a:latin typeface="Calibri"/>
                        </a:rPr>
                        <a:t>Niveau de scolarité </a:t>
                      </a:r>
                    </a:p>
                  </a:txBody>
                  <a:tcPr marL="6531" marR="6531" marT="6531"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c>
                  <a:txBody>
                    <a:bodyPr/>
                    <a:lstStyle/>
                    <a:p>
                      <a:pPr algn="ctr" fontAlgn="ctr"/>
                      <a:r>
                        <a:rPr lang="fr-CA" sz="1600" b="1" i="0" u="none" strike="noStrike" dirty="0">
                          <a:solidFill>
                            <a:srgbClr val="FFFFFF"/>
                          </a:solidFill>
                          <a:latin typeface="Calibri"/>
                        </a:rPr>
                        <a:t>SalariéEs au salaire minimum</a:t>
                      </a:r>
                    </a:p>
                  </a:txBody>
                  <a:tcPr marL="6531" marR="6531" marT="6531"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c>
                  <a:txBody>
                    <a:bodyPr/>
                    <a:lstStyle/>
                    <a:p>
                      <a:pPr algn="ctr" fontAlgn="ctr"/>
                      <a:r>
                        <a:rPr lang="fr-CA" sz="1600" b="1" i="0" u="none" strike="noStrike" dirty="0">
                          <a:solidFill>
                            <a:srgbClr val="FFFFFF"/>
                          </a:solidFill>
                          <a:latin typeface="Calibri"/>
                        </a:rPr>
                        <a:t>SalariéEs rémunéréEs 15,51 $ et moins</a:t>
                      </a:r>
                    </a:p>
                  </a:txBody>
                  <a:tcPr marL="6531" marR="6531" marT="6531"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c>
                  <a:txBody>
                    <a:bodyPr/>
                    <a:lstStyle/>
                    <a:p>
                      <a:pPr algn="ctr" fontAlgn="ctr"/>
                      <a:r>
                        <a:rPr lang="fr-CA" sz="1600" b="1" i="0" u="none" strike="noStrike" dirty="0">
                          <a:solidFill>
                            <a:srgbClr val="FFFFFF"/>
                          </a:solidFill>
                          <a:latin typeface="Calibri"/>
                        </a:rPr>
                        <a:t>Ensemble des salariéEs</a:t>
                      </a:r>
                    </a:p>
                  </a:txBody>
                  <a:tcPr marL="6531" marR="6531" marT="6531"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r>
              <a:tr h="480811">
                <a:tc>
                  <a:txBody>
                    <a:bodyPr/>
                    <a:lstStyle/>
                    <a:p>
                      <a:pPr algn="ctr" fontAlgn="ctr"/>
                      <a:r>
                        <a:rPr lang="fr-CA" sz="1800" b="0" i="0" u="none" strike="noStrike">
                          <a:solidFill>
                            <a:srgbClr val="000000"/>
                          </a:solidFill>
                          <a:latin typeface="Calibri"/>
                        </a:rPr>
                        <a:t>Études secondaires partielles</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23,1 %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18,9 %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10,5</a:t>
                      </a:r>
                      <a:r>
                        <a:rPr lang="fr-CA" sz="1800" b="0" i="0" u="none" strike="noStrike" baseline="0" dirty="0" smtClean="0">
                          <a:solidFill>
                            <a:srgbClr val="000000"/>
                          </a:solidFill>
                          <a:latin typeface="Calibri"/>
                        </a:rPr>
                        <a:t> </a:t>
                      </a:r>
                      <a:r>
                        <a:rPr lang="fr-CA" sz="1800" b="0" i="0" u="none" strike="noStrike" dirty="0" smtClean="0">
                          <a:solidFill>
                            <a:srgbClr val="000000"/>
                          </a:solidFill>
                          <a:latin typeface="Calibri"/>
                        </a:rPr>
                        <a:t>%</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457917">
                <a:tc>
                  <a:txBody>
                    <a:bodyPr/>
                    <a:lstStyle/>
                    <a:p>
                      <a:pPr algn="ctr" fontAlgn="ctr"/>
                      <a:r>
                        <a:rPr lang="fr-CA" sz="1800" b="0" i="0" u="none" strike="noStrike">
                          <a:solidFill>
                            <a:srgbClr val="000000"/>
                          </a:solidFill>
                          <a:latin typeface="Calibri"/>
                        </a:rPr>
                        <a:t>Diplôme d'études secondaires</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20,3 %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20,7 %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15</a:t>
                      </a:r>
                      <a:r>
                        <a:rPr lang="fr-CA" sz="1800" b="0" i="0" u="none" strike="noStrike" baseline="0" dirty="0" smtClean="0">
                          <a:solidFill>
                            <a:srgbClr val="000000"/>
                          </a:solidFill>
                          <a:latin typeface="Calibri"/>
                        </a:rPr>
                        <a:t> </a:t>
                      </a:r>
                      <a:r>
                        <a:rPr lang="fr-CA" sz="1800" b="0" i="0" u="none" strike="noStrike" dirty="0" smtClean="0">
                          <a:solidFill>
                            <a:srgbClr val="000000"/>
                          </a:solidFill>
                          <a:latin typeface="Calibri"/>
                        </a:rPr>
                        <a:t>%</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457917">
                <a:tc>
                  <a:txBody>
                    <a:bodyPr/>
                    <a:lstStyle/>
                    <a:p>
                      <a:pPr algn="ctr" fontAlgn="ctr"/>
                      <a:r>
                        <a:rPr lang="fr-CA" sz="1800" b="0" i="0" u="none" strike="noStrike">
                          <a:solidFill>
                            <a:srgbClr val="000000"/>
                          </a:solidFill>
                          <a:latin typeface="Calibri"/>
                        </a:rPr>
                        <a:t>Études postsecondaires partielles </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20,6 %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rowSpan="2">
                  <a:txBody>
                    <a:bodyPr/>
                    <a:lstStyle/>
                    <a:p>
                      <a:pPr algn="ctr" fontAlgn="ctr"/>
                      <a:r>
                        <a:rPr lang="fr-CA" sz="1800" b="0" i="0" u="none" strike="noStrike" dirty="0" smtClean="0">
                          <a:solidFill>
                            <a:srgbClr val="000000"/>
                          </a:solidFill>
                          <a:latin typeface="Calibri"/>
                        </a:rPr>
                        <a:t>49,9</a:t>
                      </a:r>
                      <a:r>
                        <a:rPr lang="fr-CA" sz="1800" b="0" i="0" u="none" strike="noStrike" baseline="0" dirty="0" smtClean="0">
                          <a:solidFill>
                            <a:srgbClr val="000000"/>
                          </a:solidFill>
                          <a:latin typeface="Calibri"/>
                        </a:rPr>
                        <a:t> </a:t>
                      </a:r>
                      <a:r>
                        <a:rPr lang="fr-CA" sz="1800" b="0" i="0" u="none" strike="noStrike" dirty="0" smtClean="0">
                          <a:solidFill>
                            <a:srgbClr val="000000"/>
                          </a:solidFill>
                          <a:latin typeface="Calibri"/>
                        </a:rPr>
                        <a:t>%</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rowSpan="2">
                  <a:txBody>
                    <a:bodyPr/>
                    <a:lstStyle/>
                    <a:p>
                      <a:pPr algn="ctr" fontAlgn="ctr"/>
                      <a:r>
                        <a:rPr lang="fr-CA" sz="1800" b="0" i="0" u="none" strike="noStrike" dirty="0" smtClean="0">
                          <a:solidFill>
                            <a:srgbClr val="000000"/>
                          </a:solidFill>
                          <a:latin typeface="Calibri"/>
                        </a:rPr>
                        <a:t>49,7 %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r>
              <a:tr h="457917">
                <a:tc>
                  <a:txBody>
                    <a:bodyPr/>
                    <a:lstStyle/>
                    <a:p>
                      <a:pPr algn="ctr" fontAlgn="ctr"/>
                      <a:r>
                        <a:rPr lang="fr-CA" sz="1800" b="0" i="0" u="none" strike="noStrike">
                          <a:solidFill>
                            <a:srgbClr val="000000"/>
                          </a:solidFill>
                          <a:latin typeface="Calibri"/>
                        </a:rPr>
                        <a:t>Diplôme d’études postsecondaires  </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26,7 %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vMerge="1">
                  <a:txBody>
                    <a:bodyPr/>
                    <a:lstStyle/>
                    <a:p>
                      <a:endParaRPr lang="fr-CA"/>
                    </a:p>
                  </a:txBody>
                  <a:tcPr/>
                </a:tc>
                <a:tc vMerge="1">
                  <a:txBody>
                    <a:bodyPr/>
                    <a:lstStyle/>
                    <a:p>
                      <a:endParaRPr lang="fr-CA"/>
                    </a:p>
                  </a:txBody>
                  <a:tcPr/>
                </a:tc>
              </a:tr>
              <a:tr h="480811">
                <a:tc>
                  <a:txBody>
                    <a:bodyPr/>
                    <a:lstStyle/>
                    <a:p>
                      <a:pPr algn="ctr" fontAlgn="ctr"/>
                      <a:r>
                        <a:rPr lang="fr-CA" sz="1800" b="0" i="0" u="none" strike="noStrike">
                          <a:solidFill>
                            <a:srgbClr val="000000"/>
                          </a:solidFill>
                          <a:latin typeface="Calibri"/>
                        </a:rPr>
                        <a:t>Diplôme universitaire </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9,2 %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10,5</a:t>
                      </a:r>
                      <a:r>
                        <a:rPr lang="fr-CA" sz="1800" b="0" i="0" u="none" strike="noStrike" baseline="0" dirty="0" smtClean="0">
                          <a:solidFill>
                            <a:srgbClr val="000000"/>
                          </a:solidFill>
                          <a:latin typeface="Calibri"/>
                        </a:rPr>
                        <a:t> </a:t>
                      </a:r>
                      <a:r>
                        <a:rPr lang="fr-CA" sz="1800" b="0" i="0" u="none" strike="noStrike" dirty="0" smtClean="0">
                          <a:solidFill>
                            <a:srgbClr val="000000"/>
                          </a:solidFill>
                          <a:latin typeface="Calibri"/>
                        </a:rPr>
                        <a:t>%</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24,8 %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22"/>
          <p:cNvSpPr>
            <a:spLocks noGrp="1"/>
          </p:cNvSpPr>
          <p:nvPr>
            <p:ph type="sldNum" sz="quarter" idx="12"/>
          </p:nvPr>
        </p:nvSpPr>
        <p:spPr/>
        <p:txBody>
          <a:bodyPr/>
          <a:lstStyle/>
          <a:p>
            <a:fld id="{91C608A0-00B6-A340-8FDB-C52846A66535}" type="slidenum">
              <a:rPr lang="fr-FR" smtClean="0"/>
              <a:pPr/>
              <a:t>2</a:t>
            </a:fld>
            <a:endParaRPr lang="fr-FR"/>
          </a:p>
        </p:txBody>
      </p:sp>
      <p:sp>
        <p:nvSpPr>
          <p:cNvPr id="25" name="Espace réservé du contenu 2"/>
          <p:cNvSpPr>
            <a:spLocks noGrp="1"/>
          </p:cNvSpPr>
          <p:nvPr>
            <p:ph idx="1"/>
          </p:nvPr>
        </p:nvSpPr>
        <p:spPr>
          <a:xfrm>
            <a:off x="457200" y="1324179"/>
            <a:ext cx="8229600" cy="4525963"/>
          </a:xfrm>
        </p:spPr>
        <p:txBody>
          <a:bodyPr anchor="t">
            <a:normAutofit fontScale="85000" lnSpcReduction="20000"/>
          </a:bodyPr>
          <a:lstStyle/>
          <a:p>
            <a:pPr marL="514350" indent="-514350">
              <a:spcAft>
                <a:spcPts val="1200"/>
              </a:spcAft>
              <a:buFont typeface="+mj-lt"/>
              <a:buAutoNum type="arabicPeriod"/>
            </a:pPr>
            <a:r>
              <a:rPr lang="fr-CA" dirty="0" smtClean="0"/>
              <a:t>Tracer le portrait des salariéEs au salaire minimum afin d’être en mesure de remettre en question des idées reçues et des stéréotypes.</a:t>
            </a:r>
          </a:p>
          <a:p>
            <a:pPr marL="514350" indent="-514350">
              <a:spcAft>
                <a:spcPts val="1200"/>
              </a:spcAft>
              <a:buFont typeface="+mj-lt"/>
              <a:buAutoNum type="arabicPeriod"/>
            </a:pPr>
            <a:r>
              <a:rPr lang="fr-CA" dirty="0" smtClean="0"/>
              <a:t>Décrire l’évolution du salaire minimum au Québec au cours des dernières années.</a:t>
            </a:r>
          </a:p>
          <a:p>
            <a:pPr marL="514350" indent="-514350">
              <a:spcAft>
                <a:spcPts val="1200"/>
              </a:spcAft>
              <a:buFont typeface="+mj-lt"/>
              <a:buAutoNum type="arabicPeriod"/>
            </a:pPr>
            <a:r>
              <a:rPr lang="fr-CA" dirty="0" smtClean="0"/>
              <a:t>Fournir des outils pour répondre à la question: à quel taux devrait s’élever le salaire minimum?</a:t>
            </a:r>
          </a:p>
          <a:p>
            <a:pPr marL="514350" indent="-514350">
              <a:spcAft>
                <a:spcPts val="1200"/>
              </a:spcAft>
              <a:buFont typeface="+mj-lt"/>
              <a:buAutoNum type="arabicPeriod"/>
            </a:pPr>
            <a:r>
              <a:rPr lang="fr-CA" dirty="0" smtClean="0"/>
              <a:t>Fournir des contre-arguments au discours des opposantEs à une hausse substantielle du salaire minimum.</a:t>
            </a:r>
          </a:p>
          <a:p>
            <a:pPr marL="514350" indent="-514350">
              <a:spcAft>
                <a:spcPts val="1200"/>
              </a:spcAft>
              <a:buFont typeface="+mj-lt"/>
              <a:buAutoNum type="arabicPeriod"/>
            </a:pPr>
            <a:endParaRPr lang="fr-CA" dirty="0"/>
          </a:p>
        </p:txBody>
      </p:sp>
      <p:pic>
        <p:nvPicPr>
          <p:cNvPr id="8" name="Image 7"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7"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r>
              <a:rPr lang="fr-CA" sz="3600" b="1" dirty="0" smtClean="0">
                <a:solidFill>
                  <a:srgbClr val="C00000"/>
                </a:solidFill>
              </a:rPr>
              <a:t>Objectifs de la présentation</a:t>
            </a:r>
            <a:endParaRPr lang="fr-CA" sz="3600" b="1" dirty="0">
              <a:solidFill>
                <a:srgbClr val="C0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20</a:t>
            </a:fld>
            <a:endParaRPr lang="fr-FR"/>
          </a:p>
        </p:txBody>
      </p:sp>
      <p:pic>
        <p:nvPicPr>
          <p:cNvPr id="13" name="Image 12"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4"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defRPr/>
            </a:pPr>
            <a:r>
              <a:rPr lang="fr-CA" sz="3600" b="1" dirty="0" smtClean="0">
                <a:solidFill>
                  <a:srgbClr val="C00000"/>
                </a:solidFill>
              </a:rPr>
              <a:t>Secteurs d’activité où travaillent </a:t>
            </a:r>
            <a:br>
              <a:rPr lang="fr-CA" sz="3600" b="1" dirty="0" smtClean="0">
                <a:solidFill>
                  <a:srgbClr val="C00000"/>
                </a:solidFill>
              </a:rPr>
            </a:br>
            <a:r>
              <a:rPr lang="fr-CA" sz="3600" b="1" dirty="0" smtClean="0">
                <a:solidFill>
                  <a:srgbClr val="C00000"/>
                </a:solidFill>
              </a:rPr>
              <a:t>les employéEs au salaire minimum</a:t>
            </a:r>
            <a:endParaRPr lang="fr-CA" sz="3600" b="1" dirty="0">
              <a:solidFill>
                <a:srgbClr val="C00000"/>
              </a:solidFill>
            </a:endParaRPr>
          </a:p>
        </p:txBody>
      </p:sp>
      <p:sp>
        <p:nvSpPr>
          <p:cNvPr id="16"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pic>
        <p:nvPicPr>
          <p:cNvPr id="17" name="Image 16" descr="crayon.png"/>
          <p:cNvPicPr>
            <a:picLocks noChangeAspect="1"/>
          </p:cNvPicPr>
          <p:nvPr/>
        </p:nvPicPr>
        <p:blipFill>
          <a:blip r:embed="rId4"/>
          <a:stretch>
            <a:fillRect/>
          </a:stretch>
        </p:blipFill>
        <p:spPr>
          <a:xfrm>
            <a:off x="7588538" y="396002"/>
            <a:ext cx="1363134" cy="906780"/>
          </a:xfrm>
          <a:prstGeom prst="rect">
            <a:avLst/>
          </a:prstGeom>
        </p:spPr>
      </p:pic>
      <p:graphicFrame>
        <p:nvGraphicFramePr>
          <p:cNvPr id="18" name="Tableau 17"/>
          <p:cNvGraphicFramePr>
            <a:graphicFrameLocks noGrp="1"/>
          </p:cNvGraphicFramePr>
          <p:nvPr/>
        </p:nvGraphicFramePr>
        <p:xfrm>
          <a:off x="493487" y="1814286"/>
          <a:ext cx="8171542" cy="4298787"/>
        </p:xfrm>
        <a:graphic>
          <a:graphicData uri="http://schemas.openxmlformats.org/drawingml/2006/table">
            <a:tbl>
              <a:tblPr/>
              <a:tblGrid>
                <a:gridCol w="5486399"/>
                <a:gridCol w="1393371"/>
                <a:gridCol w="1291772"/>
              </a:tblGrid>
              <a:tr h="567252">
                <a:tc>
                  <a:txBody>
                    <a:bodyPr/>
                    <a:lstStyle/>
                    <a:p>
                      <a:pPr algn="ctr" fontAlgn="ctr"/>
                      <a:r>
                        <a:rPr lang="fr-CA" sz="2400" b="1" i="0" u="none" strike="noStrike" dirty="0">
                          <a:solidFill>
                            <a:srgbClr val="FFFFFF"/>
                          </a:solidFill>
                          <a:latin typeface="Calibri"/>
                        </a:rPr>
                        <a:t>Secteurs d'activité</a:t>
                      </a:r>
                    </a:p>
                  </a:txBody>
                  <a:tcPr marL="7937" marR="7937" marT="7937"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c>
                  <a:txBody>
                    <a:bodyPr/>
                    <a:lstStyle/>
                    <a:p>
                      <a:pPr algn="ctr" fontAlgn="ctr"/>
                      <a:r>
                        <a:rPr lang="fr-CA" sz="1600" b="1" i="0" u="none" strike="noStrike" dirty="0">
                          <a:solidFill>
                            <a:srgbClr val="FFFFFF"/>
                          </a:solidFill>
                          <a:latin typeface="Calibri"/>
                        </a:rPr>
                        <a:t>Nombre d'</a:t>
                      </a:r>
                      <a:r>
                        <a:rPr lang="fr-CA" sz="1600" b="1" i="0" u="none" strike="noStrike" dirty="0" err="1">
                          <a:solidFill>
                            <a:srgbClr val="FFFFFF"/>
                          </a:solidFill>
                          <a:latin typeface="Calibri"/>
                        </a:rPr>
                        <a:t>employéEs</a:t>
                      </a:r>
                      <a:endParaRPr lang="fr-CA" sz="1600" b="1" i="0" u="none" strike="noStrike" dirty="0">
                        <a:solidFill>
                          <a:srgbClr val="FFFFFF"/>
                        </a:solidFill>
                        <a:latin typeface="Calibri"/>
                      </a:endParaRPr>
                    </a:p>
                  </a:txBody>
                  <a:tcPr marL="7937" marR="7937" marT="7937"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c>
                  <a:txBody>
                    <a:bodyPr/>
                    <a:lstStyle/>
                    <a:p>
                      <a:pPr algn="ctr" fontAlgn="ctr"/>
                      <a:r>
                        <a:rPr lang="fr-CA" sz="1600" b="1" i="0" u="none" strike="noStrike" dirty="0">
                          <a:solidFill>
                            <a:srgbClr val="FFFFFF"/>
                          </a:solidFill>
                          <a:latin typeface="Calibri"/>
                        </a:rPr>
                        <a:t>Proportion d'</a:t>
                      </a:r>
                      <a:r>
                        <a:rPr lang="fr-CA" sz="1600" b="1" i="0" u="none" strike="noStrike" dirty="0" err="1">
                          <a:solidFill>
                            <a:srgbClr val="FFFFFF"/>
                          </a:solidFill>
                          <a:latin typeface="Calibri"/>
                        </a:rPr>
                        <a:t>employéEs</a:t>
                      </a:r>
                      <a:endParaRPr lang="fr-CA" sz="1600" b="1" i="0" u="none" strike="noStrike" dirty="0">
                        <a:solidFill>
                          <a:srgbClr val="FFFFFF"/>
                        </a:solidFill>
                        <a:latin typeface="Calibri"/>
                      </a:endParaRPr>
                    </a:p>
                  </a:txBody>
                  <a:tcPr marL="7937" marR="7937" marT="7937"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r>
              <a:tr h="373871">
                <a:tc>
                  <a:txBody>
                    <a:bodyPr/>
                    <a:lstStyle/>
                    <a:p>
                      <a:pPr algn="r" fontAlgn="b"/>
                      <a:r>
                        <a:rPr lang="fr-CA" sz="2000" b="0" i="0" u="none" strike="noStrike" dirty="0">
                          <a:solidFill>
                            <a:srgbClr val="000000"/>
                          </a:solidFill>
                          <a:latin typeface="Calibri"/>
                        </a:rPr>
                        <a:t>Commerce</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a:solidFill>
                            <a:srgbClr val="000000"/>
                          </a:solidFill>
                          <a:latin typeface="Calibri"/>
                        </a:rPr>
                        <a:t>      81 000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smtClean="0">
                          <a:solidFill>
                            <a:srgbClr val="000000"/>
                          </a:solidFill>
                          <a:latin typeface="Calibri"/>
                        </a:rPr>
                        <a:t>38,3 %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360979">
                <a:tc>
                  <a:txBody>
                    <a:bodyPr/>
                    <a:lstStyle/>
                    <a:p>
                      <a:pPr algn="r" fontAlgn="b"/>
                      <a:r>
                        <a:rPr lang="fr-CA" sz="2000" b="0" i="0" u="none" strike="noStrike" dirty="0" smtClean="0">
                          <a:solidFill>
                            <a:srgbClr val="000000"/>
                          </a:solidFill>
                          <a:latin typeface="Calibri"/>
                        </a:rPr>
                        <a:t>Hébergement et services de </a:t>
                      </a:r>
                      <a:r>
                        <a:rPr lang="fr-CA" sz="2000" b="0" i="0" u="none" strike="noStrike" dirty="0">
                          <a:solidFill>
                            <a:srgbClr val="000000"/>
                          </a:solidFill>
                          <a:latin typeface="Calibri"/>
                        </a:rPr>
                        <a:t>restauration</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a:solidFill>
                            <a:srgbClr val="000000"/>
                          </a:solidFill>
                          <a:latin typeface="Calibri"/>
                        </a:rPr>
                        <a:t>      54 100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smtClean="0">
                          <a:solidFill>
                            <a:srgbClr val="000000"/>
                          </a:solidFill>
                          <a:latin typeface="Calibri"/>
                        </a:rPr>
                        <a:t>25,6 %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360979">
                <a:tc>
                  <a:txBody>
                    <a:bodyPr/>
                    <a:lstStyle/>
                    <a:p>
                      <a:pPr algn="r" fontAlgn="b"/>
                      <a:r>
                        <a:rPr lang="fr-CA" sz="2000" b="0" i="0" u="none" strike="noStrike" dirty="0">
                          <a:solidFill>
                            <a:srgbClr val="000000"/>
                          </a:solidFill>
                          <a:latin typeface="Calibri"/>
                        </a:rPr>
                        <a:t>Fabrication</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a:solidFill>
                            <a:srgbClr val="000000"/>
                          </a:solidFill>
                          <a:latin typeface="Calibri"/>
                        </a:rPr>
                        <a:t>      13 900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smtClean="0">
                          <a:solidFill>
                            <a:srgbClr val="000000"/>
                          </a:solidFill>
                          <a:latin typeface="Calibri"/>
                        </a:rPr>
                        <a:t>6,6 %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360979">
                <a:tc>
                  <a:txBody>
                    <a:bodyPr/>
                    <a:lstStyle/>
                    <a:p>
                      <a:pPr algn="r" fontAlgn="b"/>
                      <a:r>
                        <a:rPr lang="fr-CA" sz="2000" b="0" i="0" u="none" strike="noStrike" dirty="0">
                          <a:solidFill>
                            <a:srgbClr val="000000"/>
                          </a:solidFill>
                          <a:latin typeface="Calibri"/>
                        </a:rPr>
                        <a:t>Soins de santé et assistance sociale</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a:solidFill>
                            <a:srgbClr val="000000"/>
                          </a:solidFill>
                          <a:latin typeface="Calibri"/>
                        </a:rPr>
                        <a:t>      13 300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smtClean="0">
                          <a:solidFill>
                            <a:srgbClr val="000000"/>
                          </a:solidFill>
                          <a:latin typeface="Calibri"/>
                        </a:rPr>
                        <a:t>6,3 %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360979">
                <a:tc>
                  <a:txBody>
                    <a:bodyPr/>
                    <a:lstStyle/>
                    <a:p>
                      <a:pPr algn="r" fontAlgn="b"/>
                      <a:r>
                        <a:rPr lang="fr-CA" sz="2000" b="0" i="0" u="none" strike="noStrike" dirty="0">
                          <a:solidFill>
                            <a:srgbClr val="000000"/>
                          </a:solidFill>
                          <a:latin typeface="Calibri"/>
                        </a:rPr>
                        <a:t>Information, culture et loisirs</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a:solidFill>
                            <a:srgbClr val="000000"/>
                          </a:solidFill>
                          <a:latin typeface="Calibri"/>
                        </a:rPr>
                        <a:t>      10 000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smtClean="0">
                          <a:solidFill>
                            <a:srgbClr val="000000"/>
                          </a:solidFill>
                          <a:latin typeface="Calibri"/>
                        </a:rPr>
                        <a:t>4,7 %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360979">
                <a:tc>
                  <a:txBody>
                    <a:bodyPr/>
                    <a:lstStyle/>
                    <a:p>
                      <a:pPr algn="r" fontAlgn="b"/>
                      <a:r>
                        <a:rPr lang="fr-CA" sz="2000" b="0" i="0" u="none" strike="noStrike" dirty="0">
                          <a:solidFill>
                            <a:srgbClr val="000000"/>
                          </a:solidFill>
                          <a:latin typeface="Calibri"/>
                        </a:rPr>
                        <a:t>Primaire</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a:solidFill>
                            <a:srgbClr val="000000"/>
                          </a:solidFill>
                          <a:latin typeface="Calibri"/>
                        </a:rPr>
                        <a:t>        5 000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smtClean="0">
                          <a:solidFill>
                            <a:srgbClr val="000000"/>
                          </a:solidFill>
                          <a:latin typeface="Calibri"/>
                        </a:rPr>
                        <a:t>2,4 %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360979">
                <a:tc>
                  <a:txBody>
                    <a:bodyPr/>
                    <a:lstStyle/>
                    <a:p>
                      <a:pPr algn="r" fontAlgn="b"/>
                      <a:r>
                        <a:rPr lang="fr-CA" sz="2000" b="0" i="0" u="none" strike="noStrike" dirty="0">
                          <a:solidFill>
                            <a:srgbClr val="000000"/>
                          </a:solidFill>
                          <a:latin typeface="Calibri"/>
                        </a:rPr>
                        <a:t>Autres secteurs regroupés</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a:solidFill>
                            <a:srgbClr val="000000"/>
                          </a:solidFill>
                          <a:latin typeface="Calibri"/>
                        </a:rPr>
                        <a:t>      34 200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smtClean="0">
                          <a:solidFill>
                            <a:srgbClr val="000000"/>
                          </a:solidFill>
                          <a:latin typeface="Calibri"/>
                        </a:rPr>
                        <a:t>16,2 %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360979">
                <a:tc>
                  <a:txBody>
                    <a:bodyPr/>
                    <a:lstStyle/>
                    <a:p>
                      <a:pPr algn="r" fontAlgn="b"/>
                      <a:r>
                        <a:rPr lang="fr-CA" sz="2000" b="0" i="0" u="none" strike="noStrike" dirty="0" smtClean="0">
                          <a:solidFill>
                            <a:srgbClr val="000000"/>
                          </a:solidFill>
                          <a:latin typeface="Calibri"/>
                        </a:rPr>
                        <a:t>Total</a:t>
                      </a:r>
                      <a:endParaRPr lang="fr-CA" sz="2000" b="0" i="0" u="none" strike="noStrike" dirty="0">
                        <a:solidFill>
                          <a:srgbClr val="000000"/>
                        </a:solidFill>
                        <a:latin typeface="Calibri"/>
                      </a:endParaRP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a:solidFill>
                            <a:srgbClr val="000000"/>
                          </a:solidFill>
                          <a:latin typeface="Calibri"/>
                        </a:rPr>
                        <a:t>    211 500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smtClean="0">
                          <a:solidFill>
                            <a:srgbClr val="000000"/>
                          </a:solidFill>
                          <a:latin typeface="Calibri"/>
                        </a:rPr>
                        <a:t>100</a:t>
                      </a:r>
                      <a:r>
                        <a:rPr lang="fr-CA" sz="1800" b="0" i="0" u="none" strike="noStrike" baseline="0" dirty="0" smtClean="0">
                          <a:solidFill>
                            <a:srgbClr val="000000"/>
                          </a:solidFill>
                          <a:latin typeface="Calibri"/>
                        </a:rPr>
                        <a:t> </a:t>
                      </a:r>
                      <a:r>
                        <a:rPr lang="fr-CA" sz="1800" b="0" i="0" u="none" strike="noStrike" dirty="0" smtClean="0">
                          <a:solidFill>
                            <a:srgbClr val="000000"/>
                          </a:solidFill>
                          <a:latin typeface="Calibri"/>
                        </a:rPr>
                        <a:t>%</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322302">
                <a:tc gridSpan="2">
                  <a:txBody>
                    <a:bodyPr/>
                    <a:lstStyle/>
                    <a:p>
                      <a:pPr algn="r" fontAlgn="b"/>
                      <a:endParaRPr lang="fr-CA" sz="1600" b="1" i="0" u="none" strike="noStrike" dirty="0" smtClean="0">
                        <a:solidFill>
                          <a:srgbClr val="000000"/>
                        </a:solidFill>
                        <a:latin typeface="Calibri"/>
                      </a:endParaRPr>
                    </a:p>
                    <a:p>
                      <a:pPr algn="r" fontAlgn="b"/>
                      <a:r>
                        <a:rPr lang="fr-CA" sz="1600" b="1" i="0" u="none" strike="noStrike" dirty="0" smtClean="0">
                          <a:solidFill>
                            <a:srgbClr val="000000"/>
                          </a:solidFill>
                          <a:latin typeface="Calibri"/>
                        </a:rPr>
                        <a:t>Commerce</a:t>
                      </a:r>
                      <a:r>
                        <a:rPr lang="fr-CA" sz="1600" b="1" i="0" u="none" strike="noStrike" dirty="0">
                          <a:solidFill>
                            <a:srgbClr val="000000"/>
                          </a:solidFill>
                          <a:latin typeface="Calibri"/>
                        </a:rPr>
                        <a:t>, hébergement et </a:t>
                      </a:r>
                      <a:r>
                        <a:rPr lang="fr-CA" sz="1600" b="1" i="0" u="none" strike="noStrike" dirty="0" smtClean="0">
                          <a:solidFill>
                            <a:srgbClr val="000000"/>
                          </a:solidFill>
                          <a:latin typeface="Calibri"/>
                        </a:rPr>
                        <a:t>restauration</a:t>
                      </a:r>
                      <a:endParaRPr lang="fr-CA" sz="1600" b="1" i="0" u="none" strike="noStrike" dirty="0">
                        <a:solidFill>
                          <a:srgbClr val="000000"/>
                        </a:solidFill>
                        <a:latin typeface="Calibri"/>
                      </a:endParaRPr>
                    </a:p>
                  </a:txBody>
                  <a:tcPr marL="7937" marR="7937" marT="7937" marB="0" anchor="b">
                    <a:lnL w="19050" cap="flat" cmpd="sng" algn="ctr">
                      <a:solidFill>
                        <a:srgbClr val="C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2F2F2"/>
                    </a:solidFill>
                  </a:tcPr>
                </a:tc>
                <a:tc hMerge="1">
                  <a:txBody>
                    <a:bodyPr/>
                    <a:lstStyle/>
                    <a:p>
                      <a:pPr algn="l" fontAlgn="b"/>
                      <a:endParaRPr lang="fr-CA" sz="1800" b="1" i="0" u="none" strike="noStrike" dirty="0">
                        <a:solidFill>
                          <a:srgbClr val="000000"/>
                        </a:solidFill>
                        <a:latin typeface="Calibri"/>
                      </a:endParaRPr>
                    </a:p>
                  </a:txBody>
                  <a:tcPr marL="7937" marR="7937" marT="7937" marB="0" anchor="b">
                    <a:lnL>
                      <a:noFill/>
                    </a:lnL>
                    <a:lnR>
                      <a:noFill/>
                    </a:lnR>
                    <a:lnT w="6350" cap="flat" cmpd="sng" algn="ctr">
                      <a:solidFill>
                        <a:srgbClr val="000000"/>
                      </a:solidFill>
                      <a:prstDash val="dot"/>
                      <a:round/>
                      <a:headEnd type="none" w="med" len="med"/>
                      <a:tailEnd type="none" w="med" len="med"/>
                    </a:lnT>
                    <a:lnB>
                      <a:noFill/>
                    </a:lnB>
                    <a:solidFill>
                      <a:srgbClr val="F2F2F2"/>
                    </a:solidFill>
                  </a:tcPr>
                </a:tc>
                <a:tc>
                  <a:txBody>
                    <a:bodyPr/>
                    <a:lstStyle/>
                    <a:p>
                      <a:pPr algn="ctr" fontAlgn="ctr"/>
                      <a:endParaRPr lang="fr-CA" sz="1400" b="1" i="0" u="none" strike="noStrike" dirty="0" smtClean="0">
                        <a:solidFill>
                          <a:srgbClr val="000000"/>
                        </a:solidFill>
                        <a:latin typeface="Calibri"/>
                      </a:endParaRPr>
                    </a:p>
                    <a:p>
                      <a:pPr algn="ctr" fontAlgn="ctr"/>
                      <a:r>
                        <a:rPr lang="fr-CA" sz="1400" b="1" i="0" u="none" strike="noStrike" dirty="0" smtClean="0">
                          <a:solidFill>
                            <a:srgbClr val="000000"/>
                          </a:solidFill>
                          <a:latin typeface="Calibri"/>
                        </a:rPr>
                        <a:t>63,9 %</a:t>
                      </a:r>
                      <a:endParaRPr lang="fr-CA" sz="1400" b="1" i="0" u="none" strike="noStrike" dirty="0">
                        <a:solidFill>
                          <a:srgbClr val="000000"/>
                        </a:solidFill>
                        <a:latin typeface="Calibri"/>
                      </a:endParaRPr>
                    </a:p>
                  </a:txBody>
                  <a:tcPr marL="9525" marR="9525" marT="9525" marB="0" anchor="ctr">
                    <a:lnL>
                      <a:noFill/>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2F2F2"/>
                    </a:solidFill>
                  </a:tcPr>
                </a:tc>
              </a:tr>
              <a:tr h="335194">
                <a:tc gridSpan="2">
                  <a:txBody>
                    <a:bodyPr/>
                    <a:lstStyle/>
                    <a:p>
                      <a:pPr algn="r" fontAlgn="b"/>
                      <a:r>
                        <a:rPr lang="fr-CA" sz="1600" b="1" i="0" u="none" strike="noStrike" dirty="0">
                          <a:solidFill>
                            <a:srgbClr val="000000"/>
                          </a:solidFill>
                          <a:latin typeface="Calibri"/>
                        </a:rPr>
                        <a:t>Commerce, hébergement, restauration, soins de santé et assistance sociale</a:t>
                      </a:r>
                    </a:p>
                  </a:txBody>
                  <a:tcPr marL="7937" marR="7937" marT="7937" marB="0" anchor="b">
                    <a:lnL w="19050" cap="flat" cmpd="sng" algn="ctr">
                      <a:solidFill>
                        <a:srgbClr val="C00000"/>
                      </a:solidFill>
                      <a:prstDash val="solid"/>
                      <a:round/>
                      <a:headEnd type="none" w="med" len="med"/>
                      <a:tailEnd type="none" w="med" len="med"/>
                    </a:lnL>
                    <a:lnR>
                      <a:noFill/>
                    </a:lnR>
                    <a:lnT>
                      <a:noFill/>
                    </a:lnT>
                    <a:lnB w="19050" cap="flat" cmpd="sng" algn="ctr">
                      <a:solidFill>
                        <a:srgbClr val="C00000"/>
                      </a:solidFill>
                      <a:prstDash val="solid"/>
                      <a:round/>
                      <a:headEnd type="none" w="med" len="med"/>
                      <a:tailEnd type="none" w="med" len="med"/>
                    </a:lnB>
                    <a:solidFill>
                      <a:srgbClr val="F2F2F2"/>
                    </a:solidFill>
                  </a:tcPr>
                </a:tc>
                <a:tc hMerge="1">
                  <a:txBody>
                    <a:bodyPr/>
                    <a:lstStyle/>
                    <a:p>
                      <a:endParaRPr lang="fr-CA"/>
                    </a:p>
                  </a:txBody>
                  <a:tcPr/>
                </a:tc>
                <a:tc>
                  <a:txBody>
                    <a:bodyPr/>
                    <a:lstStyle/>
                    <a:p>
                      <a:pPr algn="ctr" fontAlgn="ctr"/>
                      <a:r>
                        <a:rPr lang="fr-CA" sz="1400" b="1" i="0" u="none" strike="noStrike" dirty="0" smtClean="0">
                          <a:solidFill>
                            <a:srgbClr val="000000"/>
                          </a:solidFill>
                          <a:latin typeface="Calibri"/>
                        </a:rPr>
                        <a:t>70,2 %</a:t>
                      </a:r>
                      <a:endParaRPr lang="fr-CA" sz="1400" b="1" i="0" u="none" strike="noStrike" dirty="0">
                        <a:solidFill>
                          <a:srgbClr val="000000"/>
                        </a:solidFill>
                        <a:latin typeface="Calibri"/>
                      </a:endParaRPr>
                    </a:p>
                  </a:txBody>
                  <a:tcPr marL="9525" marR="9525" marT="9525" marB="0" anchor="ctr">
                    <a:lnL>
                      <a:noFill/>
                    </a:lnL>
                    <a:lnR w="19050" cap="flat" cmpd="sng" algn="ctr">
                      <a:solidFill>
                        <a:srgbClr val="C00000"/>
                      </a:solidFill>
                      <a:prstDash val="solid"/>
                      <a:round/>
                      <a:headEnd type="none" w="med" len="med"/>
                      <a:tailEnd type="none" w="med" len="med"/>
                    </a:lnR>
                    <a:lnT>
                      <a:noFill/>
                    </a:lnT>
                    <a:lnB w="19050" cap="flat" cmpd="sng" algn="ctr">
                      <a:solidFill>
                        <a:srgbClr val="C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crayon.png"/>
          <p:cNvPicPr>
            <a:picLocks noChangeAspect="1"/>
          </p:cNvPicPr>
          <p:nvPr/>
        </p:nvPicPr>
        <p:blipFill>
          <a:blip r:embed="rId3"/>
          <a:stretch>
            <a:fillRect/>
          </a:stretch>
        </p:blipFill>
        <p:spPr>
          <a:xfrm>
            <a:off x="7588538" y="1310438"/>
            <a:ext cx="1363134" cy="906780"/>
          </a:xfrm>
          <a:prstGeom prst="rect">
            <a:avLst/>
          </a:prstGeom>
        </p:spPr>
      </p:pic>
      <p:sp>
        <p:nvSpPr>
          <p:cNvPr id="4" name="Espace réservé du numéro de diapositive 3"/>
          <p:cNvSpPr>
            <a:spLocks noGrp="1"/>
          </p:cNvSpPr>
          <p:nvPr>
            <p:ph type="sldNum" sz="quarter" idx="12"/>
          </p:nvPr>
        </p:nvSpPr>
        <p:spPr/>
        <p:txBody>
          <a:bodyPr/>
          <a:lstStyle/>
          <a:p>
            <a:fld id="{91C608A0-00B6-A340-8FDB-C52846A66535}" type="slidenum">
              <a:rPr lang="fr-FR" smtClean="0"/>
              <a:pPr/>
              <a:t>21</a:t>
            </a:fld>
            <a:endParaRPr lang="fr-FR"/>
          </a:p>
        </p:txBody>
      </p:sp>
      <p:sp>
        <p:nvSpPr>
          <p:cNvPr id="7" name="ZoneTexte 6"/>
          <p:cNvSpPr txBox="1"/>
          <p:nvPr/>
        </p:nvSpPr>
        <p:spPr>
          <a:xfrm>
            <a:off x="719668" y="1496407"/>
            <a:ext cx="7872118" cy="2308323"/>
          </a:xfrm>
          <a:prstGeom prst="rect">
            <a:avLst/>
          </a:prstGeom>
          <a:noFill/>
        </p:spPr>
        <p:txBody>
          <a:bodyPr wrap="square" rtlCol="0">
            <a:spAutoFit/>
          </a:bodyPr>
          <a:lstStyle/>
          <a:p>
            <a:r>
              <a:rPr lang="fr-CA" sz="2400" dirty="0" smtClean="0"/>
              <a:t>Bien qu’ils exigent souvent un niveau de scolarité moins élevé, ces emplois nécessitent toutefois plusieurs compétences importantes. </a:t>
            </a:r>
          </a:p>
          <a:p>
            <a:endParaRPr lang="fr-CA" sz="2400" dirty="0" smtClean="0"/>
          </a:p>
          <a:p>
            <a:r>
              <a:rPr lang="fr-CA" sz="2400" dirty="0" smtClean="0"/>
              <a:t>Les compétences jugées les plus importantes selon les personnes rémunérées 15 $ et moins l’heure sont :</a:t>
            </a:r>
            <a:endParaRPr lang="fr-CA" sz="2400" dirty="0"/>
          </a:p>
        </p:txBody>
      </p:sp>
      <p:sp>
        <p:nvSpPr>
          <p:cNvPr id="8" name="Espace réservé du contenu 4"/>
          <p:cNvSpPr>
            <a:spLocks noGrp="1"/>
          </p:cNvSpPr>
          <p:nvPr>
            <p:ph idx="1"/>
          </p:nvPr>
        </p:nvSpPr>
        <p:spPr>
          <a:xfrm>
            <a:off x="643906" y="3804730"/>
            <a:ext cx="7947880" cy="2435956"/>
          </a:xfrm>
        </p:spPr>
        <p:txBody>
          <a:bodyPr numCol="2">
            <a:noAutofit/>
          </a:bodyPr>
          <a:lstStyle/>
          <a:p>
            <a:r>
              <a:rPr lang="fr-CA" sz="2000" dirty="0" smtClean="0"/>
              <a:t>Attitude professionnelle</a:t>
            </a:r>
          </a:p>
          <a:p>
            <a:r>
              <a:rPr lang="fr-CA" sz="2000" dirty="0" smtClean="0"/>
              <a:t>Autonomie</a:t>
            </a:r>
          </a:p>
          <a:p>
            <a:r>
              <a:rPr lang="fr-CA" sz="2000" dirty="0" smtClean="0"/>
              <a:t>Polyvalence</a:t>
            </a:r>
          </a:p>
          <a:p>
            <a:r>
              <a:rPr lang="fr-CA" sz="2000" dirty="0" smtClean="0"/>
              <a:t>Multitâche</a:t>
            </a:r>
          </a:p>
          <a:p>
            <a:r>
              <a:rPr lang="fr-CA" sz="2000" dirty="0" smtClean="0"/>
              <a:t>Travailler rapidement</a:t>
            </a:r>
          </a:p>
          <a:p>
            <a:r>
              <a:rPr lang="fr-CA" sz="2000" dirty="0" smtClean="0"/>
              <a:t>Travailler sous pression</a:t>
            </a:r>
          </a:p>
          <a:p>
            <a:r>
              <a:rPr lang="fr-CA" sz="2000" dirty="0" smtClean="0"/>
              <a:t>Accueil chaleureux des clientEs </a:t>
            </a:r>
          </a:p>
          <a:p>
            <a:r>
              <a:rPr lang="fr-CA" sz="2000" dirty="0" smtClean="0"/>
              <a:t>Entregent</a:t>
            </a:r>
          </a:p>
          <a:p>
            <a:r>
              <a:rPr lang="fr-CA" sz="2000" dirty="0" smtClean="0"/>
              <a:t>Empathie et respect de la personne</a:t>
            </a:r>
          </a:p>
          <a:p>
            <a:r>
              <a:rPr lang="fr-CA" sz="2000" dirty="0" smtClean="0"/>
              <a:t>Travail d’équipe</a:t>
            </a:r>
          </a:p>
          <a:p>
            <a:r>
              <a:rPr lang="fr-CA" sz="2000" dirty="0" smtClean="0"/>
              <a:t>Compétences techniques reliées à l’emploi ou au secteur d’activité</a:t>
            </a:r>
          </a:p>
          <a:p>
            <a:endParaRPr lang="fr-CA" sz="2000" dirty="0"/>
          </a:p>
        </p:txBody>
      </p:sp>
      <p:pic>
        <p:nvPicPr>
          <p:cNvPr id="13" name="Image 12" descr="Logo Collectif - Couleur.jpg"/>
          <p:cNvPicPr>
            <a:picLocks noChangeAspect="1"/>
          </p:cNvPicPr>
          <p:nvPr/>
        </p:nvPicPr>
        <p:blipFill>
          <a:blip r:embed="rId4"/>
          <a:stretch>
            <a:fillRect/>
          </a:stretch>
        </p:blipFill>
        <p:spPr>
          <a:xfrm>
            <a:off x="178299" y="238124"/>
            <a:ext cx="740327" cy="607807"/>
          </a:xfrm>
          <a:prstGeom prst="rect">
            <a:avLst/>
          </a:prstGeom>
        </p:spPr>
      </p:pic>
      <p:sp>
        <p:nvSpPr>
          <p:cNvPr id="14"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Des emplois peu qualifiés ?</a:t>
            </a:r>
            <a:endParaRPr lang="fr-CA" sz="3600" b="1" dirty="0">
              <a:solidFill>
                <a:srgbClr val="C00000"/>
              </a:solidFill>
            </a:endParaRPr>
          </a:p>
        </p:txBody>
      </p:sp>
      <p:pic>
        <p:nvPicPr>
          <p:cNvPr id="15" name="Image 14" descr="pour aller plus loin.png"/>
          <p:cNvPicPr>
            <a:picLocks noChangeAspect="1"/>
          </p:cNvPicPr>
          <p:nvPr/>
        </p:nvPicPr>
        <p:blipFill>
          <a:blip r:embed="rId5"/>
          <a:stretch>
            <a:fillRect/>
          </a:stretch>
        </p:blipFill>
        <p:spPr>
          <a:xfrm>
            <a:off x="7626183" y="-273225"/>
            <a:ext cx="1729491" cy="1729491"/>
          </a:xfrm>
          <a:prstGeom prst="rect">
            <a:avLst/>
          </a:prstGeom>
        </p:spPr>
      </p:pic>
      <p:sp>
        <p:nvSpPr>
          <p:cNvPr id="12"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Graphique.png"/>
          <p:cNvPicPr>
            <a:picLocks noChangeAspect="1"/>
          </p:cNvPicPr>
          <p:nvPr/>
        </p:nvPicPr>
        <p:blipFill>
          <a:blip r:embed="rId3"/>
          <a:stretch>
            <a:fillRect/>
          </a:stretch>
        </p:blipFill>
        <p:spPr>
          <a:xfrm>
            <a:off x="769292" y="2872039"/>
            <a:ext cx="7513045" cy="3484311"/>
          </a:xfrm>
          <a:prstGeom prst="rect">
            <a:avLst/>
          </a:prstGeom>
        </p:spPr>
      </p:pic>
      <p:sp>
        <p:nvSpPr>
          <p:cNvPr id="18"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defRPr/>
            </a:pPr>
            <a:r>
              <a:rPr lang="fr-CA" sz="3600" b="1" dirty="0" smtClean="0">
                <a:solidFill>
                  <a:srgbClr val="C00000"/>
                </a:solidFill>
              </a:rPr>
              <a:t>La hausse du salaire minimum :</a:t>
            </a:r>
            <a:br>
              <a:rPr lang="fr-CA" sz="3600" b="1" dirty="0" smtClean="0">
                <a:solidFill>
                  <a:srgbClr val="C00000"/>
                </a:solidFill>
              </a:rPr>
            </a:br>
            <a:r>
              <a:rPr lang="fr-CA" sz="3600" b="1" dirty="0" smtClean="0">
                <a:solidFill>
                  <a:srgbClr val="C00000"/>
                </a:solidFill>
              </a:rPr>
              <a:t>bénéfique aussi pour les </a:t>
            </a:r>
            <a:r>
              <a:rPr lang="fr-CA" sz="3600" b="1" dirty="0" err="1" smtClean="0">
                <a:solidFill>
                  <a:srgbClr val="C00000"/>
                </a:solidFill>
              </a:rPr>
              <a:t>étudiantEs</a:t>
            </a:r>
            <a:r>
              <a:rPr lang="fr-CA" sz="3600" b="1" dirty="0" smtClean="0">
                <a:solidFill>
                  <a:srgbClr val="C00000"/>
                </a:solidFill>
              </a:rPr>
              <a:t> ?</a:t>
            </a:r>
            <a:endParaRPr lang="fr-CA" sz="3600" b="1" dirty="0">
              <a:solidFill>
                <a:srgbClr val="C00000"/>
              </a:solidFill>
            </a:endParaRPr>
          </a:p>
        </p:txBody>
      </p:sp>
      <p:sp>
        <p:nvSpPr>
          <p:cNvPr id="4" name="Espace réservé du numéro de diapositive 3"/>
          <p:cNvSpPr>
            <a:spLocks noGrp="1"/>
          </p:cNvSpPr>
          <p:nvPr>
            <p:ph type="sldNum" sz="quarter" idx="12"/>
          </p:nvPr>
        </p:nvSpPr>
        <p:spPr/>
        <p:txBody>
          <a:bodyPr/>
          <a:lstStyle/>
          <a:p>
            <a:fld id="{91C608A0-00B6-A340-8FDB-C52846A66535}" type="slidenum">
              <a:rPr lang="fr-FR" smtClean="0"/>
              <a:pPr/>
              <a:t>22</a:t>
            </a:fld>
            <a:endParaRPr lang="fr-FR"/>
          </a:p>
        </p:txBody>
      </p:sp>
      <p:sp>
        <p:nvSpPr>
          <p:cNvPr id="10" name="ZoneTexte 9"/>
          <p:cNvSpPr txBox="1"/>
          <p:nvPr/>
        </p:nvSpPr>
        <p:spPr>
          <a:xfrm>
            <a:off x="1257304" y="2564262"/>
            <a:ext cx="4662302" cy="338554"/>
          </a:xfrm>
          <a:prstGeom prst="rect">
            <a:avLst/>
          </a:prstGeom>
          <a:noFill/>
        </p:spPr>
        <p:txBody>
          <a:bodyPr wrap="none" rtlCol="0">
            <a:spAutoFit/>
          </a:bodyPr>
          <a:lstStyle/>
          <a:p>
            <a:r>
              <a:rPr lang="fr-CA" sz="1600" dirty="0"/>
              <a:t>Évolution du taux d’emploi des étudiantEs, 1976-2009</a:t>
            </a:r>
            <a:endParaRPr lang="fr-FR" sz="1600" dirty="0"/>
          </a:p>
        </p:txBody>
      </p:sp>
      <p:sp>
        <p:nvSpPr>
          <p:cNvPr id="11" name="ZoneTexte 10"/>
          <p:cNvSpPr txBox="1"/>
          <p:nvPr/>
        </p:nvSpPr>
        <p:spPr>
          <a:xfrm>
            <a:off x="643467" y="1456266"/>
            <a:ext cx="8162446" cy="1107996"/>
          </a:xfrm>
          <a:prstGeom prst="rect">
            <a:avLst/>
          </a:prstGeom>
          <a:noFill/>
        </p:spPr>
        <p:txBody>
          <a:bodyPr wrap="square" rtlCol="0">
            <a:spAutoFit/>
          </a:bodyPr>
          <a:lstStyle/>
          <a:p>
            <a:pPr>
              <a:spcAft>
                <a:spcPts val="2400"/>
              </a:spcAft>
            </a:pPr>
            <a:r>
              <a:rPr lang="fr-CA" sz="2200" dirty="0" smtClean="0"/>
              <a:t>Bon nombre d’</a:t>
            </a:r>
            <a:r>
              <a:rPr lang="fr-CA" sz="2200" dirty="0" err="1" smtClean="0"/>
              <a:t>étudiantEs</a:t>
            </a:r>
            <a:r>
              <a:rPr lang="fr-CA" sz="2200" dirty="0" smtClean="0"/>
              <a:t> ont des besoins financiers importants. La croissance de leur taux d’emploi – afin de limiter leur endettement –</a:t>
            </a:r>
            <a:br>
              <a:rPr lang="fr-CA" sz="2200" dirty="0" smtClean="0"/>
            </a:br>
            <a:r>
              <a:rPr lang="fr-CA" sz="2200" dirty="0" smtClean="0"/>
              <a:t>en témoigne.</a:t>
            </a:r>
          </a:p>
        </p:txBody>
      </p:sp>
      <p:pic>
        <p:nvPicPr>
          <p:cNvPr id="12" name="Image 11" descr="pour aller plus loin.png"/>
          <p:cNvPicPr>
            <a:picLocks noChangeAspect="1"/>
          </p:cNvPicPr>
          <p:nvPr/>
        </p:nvPicPr>
        <p:blipFill>
          <a:blip r:embed="rId4"/>
          <a:stretch>
            <a:fillRect/>
          </a:stretch>
        </p:blipFill>
        <p:spPr>
          <a:xfrm>
            <a:off x="7626183" y="-273225"/>
            <a:ext cx="1729491" cy="1729491"/>
          </a:xfrm>
          <a:prstGeom prst="rect">
            <a:avLst/>
          </a:prstGeom>
        </p:spPr>
      </p:pic>
      <p:pic>
        <p:nvPicPr>
          <p:cNvPr id="17" name="Image 16" descr="Logo Collectif - Couleur.jpg"/>
          <p:cNvPicPr>
            <a:picLocks noChangeAspect="1"/>
          </p:cNvPicPr>
          <p:nvPr/>
        </p:nvPicPr>
        <p:blipFill>
          <a:blip r:embed="rId5"/>
          <a:stretch>
            <a:fillRect/>
          </a:stretch>
        </p:blipFill>
        <p:spPr>
          <a:xfrm>
            <a:off x="178299" y="238124"/>
            <a:ext cx="740327" cy="607807"/>
          </a:xfrm>
          <a:prstGeom prst="rect">
            <a:avLst/>
          </a:prstGeom>
        </p:spPr>
      </p:pic>
      <p:sp>
        <p:nvSpPr>
          <p:cNvPr id="20"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23</a:t>
            </a:fld>
            <a:endParaRPr lang="fr-FR"/>
          </a:p>
        </p:txBody>
      </p:sp>
      <p:sp>
        <p:nvSpPr>
          <p:cNvPr id="7" name="Espace réservé du contenu 2"/>
          <p:cNvSpPr>
            <a:spLocks noGrp="1"/>
          </p:cNvSpPr>
          <p:nvPr>
            <p:ph idx="1"/>
          </p:nvPr>
        </p:nvSpPr>
        <p:spPr>
          <a:xfrm>
            <a:off x="395536" y="1678923"/>
            <a:ext cx="8229600" cy="4781128"/>
          </a:xfrm>
        </p:spPr>
        <p:txBody>
          <a:bodyPr>
            <a:normAutofit fontScale="85000" lnSpcReduction="10000"/>
          </a:bodyPr>
          <a:lstStyle/>
          <a:p>
            <a:pPr marL="0">
              <a:spcAft>
                <a:spcPts val="1800"/>
              </a:spcAft>
              <a:buNone/>
            </a:pPr>
            <a:r>
              <a:rPr lang="fr-CA" sz="3300" dirty="0" smtClean="0"/>
              <a:t>Travailler au salaire minimum, c’est aussi être plus susceptibles de vivre une plus grande vulnérabilité et précarité au travail.</a:t>
            </a:r>
          </a:p>
          <a:p>
            <a:pPr>
              <a:spcAft>
                <a:spcPts val="1800"/>
              </a:spcAft>
            </a:pPr>
            <a:r>
              <a:rPr lang="fr-CA" sz="2800" dirty="0" smtClean="0"/>
              <a:t>Revenu qui permet tout juste de couvrir les besoins de base</a:t>
            </a:r>
          </a:p>
          <a:p>
            <a:pPr>
              <a:spcAft>
                <a:spcPts val="1800"/>
              </a:spcAft>
            </a:pPr>
            <a:r>
              <a:rPr lang="fr-CA" sz="2800" dirty="0" smtClean="0"/>
              <a:t>Faible nombre d’heures travaillées</a:t>
            </a:r>
          </a:p>
          <a:p>
            <a:pPr>
              <a:spcAft>
                <a:spcPts val="1800"/>
              </a:spcAft>
            </a:pPr>
            <a:r>
              <a:rPr lang="fr-CA" sz="2800" dirty="0" smtClean="0"/>
              <a:t>Non syndiquéEs</a:t>
            </a:r>
          </a:p>
          <a:p>
            <a:pPr>
              <a:spcAft>
                <a:spcPts val="1800"/>
              </a:spcAft>
            </a:pPr>
            <a:r>
              <a:rPr lang="fr-CA" sz="2800" dirty="0" smtClean="0"/>
              <a:t>Plus susceptibles d’être victimes d’infractions à la Loi sur les normes du travail</a:t>
            </a:r>
          </a:p>
          <a:p>
            <a:pPr>
              <a:spcAft>
                <a:spcPts val="1800"/>
              </a:spcAft>
            </a:pPr>
            <a:r>
              <a:rPr lang="fr-CA" sz="2800" dirty="0" smtClean="0"/>
              <a:t>Travail atypique</a:t>
            </a:r>
          </a:p>
        </p:txBody>
      </p:sp>
      <p:pic>
        <p:nvPicPr>
          <p:cNvPr id="10" name="Image 9"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4"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defRPr/>
            </a:pPr>
            <a:r>
              <a:rPr lang="fr-CA" sz="3600" b="1" dirty="0" smtClean="0">
                <a:solidFill>
                  <a:srgbClr val="CC0000"/>
                </a:solidFill>
              </a:rPr>
              <a:t>Des conditions susceptibles de mener</a:t>
            </a:r>
            <a:br>
              <a:rPr lang="fr-CA" sz="3600" b="1" dirty="0" smtClean="0">
                <a:solidFill>
                  <a:srgbClr val="CC0000"/>
                </a:solidFill>
              </a:rPr>
            </a:br>
            <a:r>
              <a:rPr lang="fr-CA" sz="3600" b="1" dirty="0" smtClean="0">
                <a:solidFill>
                  <a:srgbClr val="CC0000"/>
                </a:solidFill>
              </a:rPr>
              <a:t>à une plus grande précarité</a:t>
            </a:r>
            <a:endParaRPr lang="fr-CA" sz="3600" b="1" dirty="0">
              <a:solidFill>
                <a:srgbClr val="CC0000"/>
              </a:solidFill>
            </a:endParaRPr>
          </a:p>
        </p:txBody>
      </p:sp>
      <p:sp>
        <p:nvSpPr>
          <p:cNvPr id="16"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pic>
        <p:nvPicPr>
          <p:cNvPr id="17" name="Image 16" descr="crayon.png"/>
          <p:cNvPicPr>
            <a:picLocks noChangeAspect="1"/>
          </p:cNvPicPr>
          <p:nvPr/>
        </p:nvPicPr>
        <p:blipFill>
          <a:blip r:embed="rId4"/>
          <a:stretch>
            <a:fillRect/>
          </a:stretch>
        </p:blipFill>
        <p:spPr>
          <a:xfrm>
            <a:off x="7588538" y="396002"/>
            <a:ext cx="1363134" cy="90678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24</a:t>
            </a:fld>
            <a:endParaRPr lang="fr-FR"/>
          </a:p>
        </p:txBody>
      </p:sp>
      <p:pic>
        <p:nvPicPr>
          <p:cNvPr id="12" name="Image 11"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3"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defRPr/>
            </a:pPr>
            <a:r>
              <a:rPr lang="fr-CA" sz="3600" b="1" dirty="0" smtClean="0">
                <a:solidFill>
                  <a:srgbClr val="CC0000"/>
                </a:solidFill>
              </a:rPr>
              <a:t>Qui gagne le salaire minimum ou </a:t>
            </a:r>
            <a:br>
              <a:rPr lang="fr-CA" sz="3600" b="1" dirty="0" smtClean="0">
                <a:solidFill>
                  <a:srgbClr val="CC0000"/>
                </a:solidFill>
              </a:rPr>
            </a:br>
            <a:r>
              <a:rPr lang="fr-CA" sz="3600" b="1" dirty="0" smtClean="0">
                <a:solidFill>
                  <a:srgbClr val="CC0000"/>
                </a:solidFill>
              </a:rPr>
              <a:t>15 $ l’heure et moins ?</a:t>
            </a:r>
            <a:endParaRPr lang="fr-CA" sz="3600" b="1" dirty="0">
              <a:solidFill>
                <a:srgbClr val="CC0000"/>
              </a:solidFill>
            </a:endParaRPr>
          </a:p>
        </p:txBody>
      </p:sp>
      <p:sp>
        <p:nvSpPr>
          <p:cNvPr id="16"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graphicFrame>
        <p:nvGraphicFramePr>
          <p:cNvPr id="17" name="Tableau 16"/>
          <p:cNvGraphicFramePr>
            <a:graphicFrameLocks noGrp="1"/>
          </p:cNvGraphicFramePr>
          <p:nvPr/>
        </p:nvGraphicFramePr>
        <p:xfrm>
          <a:off x="508000" y="1799773"/>
          <a:ext cx="8178800" cy="4223661"/>
        </p:xfrm>
        <a:graphic>
          <a:graphicData uri="http://schemas.openxmlformats.org/drawingml/2006/table">
            <a:tbl>
              <a:tblPr/>
              <a:tblGrid>
                <a:gridCol w="4470400"/>
                <a:gridCol w="1763172"/>
                <a:gridCol w="1945228"/>
              </a:tblGrid>
              <a:tr h="620257">
                <a:tc>
                  <a:txBody>
                    <a:bodyPr/>
                    <a:lstStyle/>
                    <a:p>
                      <a:pPr algn="l" fontAlgn="ctr"/>
                      <a:r>
                        <a:rPr lang="fr-CA" sz="1200" b="0" i="0" u="none" strike="noStrike" dirty="0">
                          <a:solidFill>
                            <a:srgbClr val="FFFFFF"/>
                          </a:solidFill>
                          <a:latin typeface="Calibri"/>
                        </a:rPr>
                        <a:t> </a:t>
                      </a:r>
                    </a:p>
                  </a:txBody>
                  <a:tcPr marL="9525" marR="9525" marT="952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c>
                  <a:txBody>
                    <a:bodyPr/>
                    <a:lstStyle/>
                    <a:p>
                      <a:pPr algn="ctr" fontAlgn="ctr"/>
                      <a:r>
                        <a:rPr lang="fr-CA" sz="1800" b="1" i="0" u="none" strike="noStrike" dirty="0">
                          <a:solidFill>
                            <a:srgbClr val="FFFFFF"/>
                          </a:solidFill>
                          <a:latin typeface="Calibri"/>
                        </a:rPr>
                        <a:t>Au salaire minimum</a:t>
                      </a:r>
                    </a:p>
                  </a:txBody>
                  <a:tcPr marL="9525" marR="9525" marT="952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c>
                  <a:txBody>
                    <a:bodyPr/>
                    <a:lstStyle/>
                    <a:p>
                      <a:pPr algn="ctr" fontAlgn="ctr"/>
                      <a:r>
                        <a:rPr lang="fr-CA" sz="1800" b="1" i="0" u="none" strike="noStrike" dirty="0">
                          <a:solidFill>
                            <a:srgbClr val="FFFFFF"/>
                          </a:solidFill>
                          <a:latin typeface="Calibri"/>
                        </a:rPr>
                        <a:t>Gagnant 15 $ l'heure et moins</a:t>
                      </a:r>
                    </a:p>
                  </a:txBody>
                  <a:tcPr marL="9525" marR="9525" marT="952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r>
              <a:tr h="310129">
                <a:tc>
                  <a:txBody>
                    <a:bodyPr/>
                    <a:lstStyle/>
                    <a:p>
                      <a:pPr algn="r" fontAlgn="ctr"/>
                      <a:r>
                        <a:rPr lang="fr-CA" sz="1800" b="0" i="0" u="none" strike="noStrike" dirty="0">
                          <a:solidFill>
                            <a:srgbClr val="000000"/>
                          </a:solidFill>
                          <a:latin typeface="Calibri"/>
                        </a:rPr>
                        <a:t>Nombre de salariéEs</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a:solidFill>
                            <a:srgbClr val="000000"/>
                          </a:solidFill>
                          <a:latin typeface="Calibri"/>
                        </a:rPr>
                        <a:t>210 200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a:solidFill>
                            <a:srgbClr val="000000"/>
                          </a:solidFill>
                          <a:latin typeface="Calibri"/>
                        </a:rPr>
                        <a:t>971 400</a:t>
                      </a: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295361">
                <a:tc>
                  <a:txBody>
                    <a:bodyPr/>
                    <a:lstStyle/>
                    <a:p>
                      <a:pPr algn="r" fontAlgn="ctr"/>
                      <a:r>
                        <a:rPr lang="fr-CA" sz="1800" b="0" i="0" u="none" strike="noStrike" dirty="0">
                          <a:solidFill>
                            <a:srgbClr val="000000"/>
                          </a:solidFill>
                          <a:latin typeface="Calibri"/>
                        </a:rPr>
                        <a:t>% de l'ensemble des salariéEs</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  6 %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28 %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295361">
                <a:tc>
                  <a:txBody>
                    <a:bodyPr/>
                    <a:lstStyle/>
                    <a:p>
                      <a:pPr algn="r" fontAlgn="ctr"/>
                      <a:r>
                        <a:rPr lang="fr-CA" sz="1800" b="0" i="0" u="none" strike="noStrike">
                          <a:solidFill>
                            <a:srgbClr val="000000"/>
                          </a:solidFill>
                          <a:latin typeface="Calibri"/>
                        </a:rPr>
                        <a:t>Femmes</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58 %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57 %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295361">
                <a:tc>
                  <a:txBody>
                    <a:bodyPr/>
                    <a:lstStyle/>
                    <a:p>
                      <a:pPr algn="r" fontAlgn="ctr"/>
                      <a:r>
                        <a:rPr lang="fr-CA" sz="1800" b="0" i="0" u="none" strike="noStrike">
                          <a:solidFill>
                            <a:srgbClr val="000000"/>
                          </a:solidFill>
                          <a:latin typeface="Calibri"/>
                        </a:rPr>
                        <a:t>ÂgéEs de 20 ans et plus</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64 %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82 %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295361">
                <a:tc>
                  <a:txBody>
                    <a:bodyPr/>
                    <a:lstStyle/>
                    <a:p>
                      <a:pPr algn="r" fontAlgn="ctr"/>
                      <a:r>
                        <a:rPr lang="fr-CA" sz="1800" b="0" i="0" u="none" strike="noStrike">
                          <a:solidFill>
                            <a:srgbClr val="000000"/>
                          </a:solidFill>
                          <a:latin typeface="Calibri"/>
                        </a:rPr>
                        <a:t>Diplôme secondaire et plus</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77 %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  81 </a:t>
                      </a:r>
                      <a:r>
                        <a:rPr lang="fr-CA" sz="1800" b="0" i="0" u="none" strike="noStrike" dirty="0">
                          <a:solidFill>
                            <a:srgbClr val="000000"/>
                          </a:solidFill>
                          <a:latin typeface="Calibri"/>
                        </a:rPr>
                        <a:t>%*</a:t>
                      </a: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295361">
                <a:tc>
                  <a:txBody>
                    <a:bodyPr/>
                    <a:lstStyle/>
                    <a:p>
                      <a:pPr algn="r" fontAlgn="ctr"/>
                      <a:r>
                        <a:rPr lang="fr-CA" sz="1800" b="0" i="0" u="none" strike="noStrike">
                          <a:solidFill>
                            <a:srgbClr val="000000"/>
                          </a:solidFill>
                          <a:latin typeface="Calibri"/>
                        </a:rPr>
                        <a:t>Présence d'enfants de moins de 25 ans</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16 %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21 %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295361">
                <a:tc>
                  <a:txBody>
                    <a:bodyPr/>
                    <a:lstStyle/>
                    <a:p>
                      <a:pPr algn="r" fontAlgn="ctr"/>
                      <a:r>
                        <a:rPr lang="fr-CA" sz="1800" b="0" i="0" u="none" strike="noStrike">
                          <a:solidFill>
                            <a:srgbClr val="000000"/>
                          </a:solidFill>
                          <a:latin typeface="Calibri"/>
                        </a:rPr>
                        <a:t>Emploi à temps plein</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40 %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58 %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295361">
                <a:tc>
                  <a:txBody>
                    <a:bodyPr/>
                    <a:lstStyle/>
                    <a:p>
                      <a:pPr algn="r" fontAlgn="ctr"/>
                      <a:r>
                        <a:rPr lang="fr-CA" sz="1800" b="0" i="0" u="none" strike="noStrike">
                          <a:solidFill>
                            <a:srgbClr val="000000"/>
                          </a:solidFill>
                          <a:latin typeface="Calibri"/>
                        </a:rPr>
                        <a:t>Poste permanent</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72 %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78 %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295361">
                <a:tc>
                  <a:txBody>
                    <a:bodyPr/>
                    <a:lstStyle/>
                    <a:p>
                      <a:pPr algn="r" fontAlgn="ctr"/>
                      <a:r>
                        <a:rPr lang="fr-CA" sz="1800" b="0" i="0" u="none" strike="noStrike">
                          <a:solidFill>
                            <a:srgbClr val="000000"/>
                          </a:solidFill>
                          <a:latin typeface="Calibri"/>
                        </a:rPr>
                        <a:t>En poste depuis 2 ans et plus</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36 %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fr-CA" sz="1800" b="0" i="0" u="none" strike="noStrike" dirty="0" smtClean="0">
                          <a:solidFill>
                            <a:srgbClr val="000000"/>
                          </a:solidFill>
                          <a:latin typeface="Calibri"/>
                        </a:rPr>
                        <a:t>  48 </a:t>
                      </a:r>
                      <a:r>
                        <a:rPr lang="fr-CA" sz="1800" b="0" i="0" u="none" strike="noStrike" dirty="0">
                          <a:solidFill>
                            <a:srgbClr val="000000"/>
                          </a:solidFill>
                          <a:latin typeface="Calibri"/>
                        </a:rPr>
                        <a:t>%*</a:t>
                      </a: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310129">
                <a:tc>
                  <a:txBody>
                    <a:bodyPr/>
                    <a:lstStyle/>
                    <a:p>
                      <a:pPr algn="r" fontAlgn="ctr"/>
                      <a:r>
                        <a:rPr lang="fr-CA" sz="1800" b="0" i="0" u="none" strike="noStrike">
                          <a:solidFill>
                            <a:srgbClr val="000000"/>
                          </a:solidFill>
                          <a:latin typeface="Calibri"/>
                        </a:rPr>
                        <a:t>Statut d'étudiant (excluant l'été)</a:t>
                      </a:r>
                    </a:p>
                  </a:txBody>
                  <a:tcPr marL="9525" marR="9525" marT="9525" marB="0" anchor="ctr">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C00000"/>
                      </a:solidFill>
                      <a:prstDash val="solid"/>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50 %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C00000"/>
                      </a:solidFill>
                      <a:prstDash val="solid"/>
                      <a:round/>
                      <a:headEnd type="none" w="med" len="med"/>
                      <a:tailEnd type="none" w="med" len="med"/>
                    </a:lnB>
                    <a:solidFill>
                      <a:srgbClr val="BFBFBF"/>
                    </a:solidFill>
                  </a:tcPr>
                </a:tc>
                <a:tc>
                  <a:txBody>
                    <a:bodyPr/>
                    <a:lstStyle/>
                    <a:p>
                      <a:pPr algn="ctr" fontAlgn="ctr"/>
                      <a:r>
                        <a:rPr lang="fr-CA" sz="1800" b="0" i="0" u="none" strike="noStrike" dirty="0" smtClean="0">
                          <a:solidFill>
                            <a:srgbClr val="000000"/>
                          </a:solidFill>
                          <a:latin typeface="Calibri"/>
                        </a:rPr>
                        <a:t>34 %</a:t>
                      </a:r>
                      <a:endParaRPr lang="fr-CA" sz="1800" b="0" i="0" u="none" strike="noStrike" dirty="0">
                        <a:solidFill>
                          <a:srgbClr val="000000"/>
                        </a:solidFill>
                        <a:latin typeface="Calibri"/>
                      </a:endParaRPr>
                    </a:p>
                  </a:txBody>
                  <a:tcPr marL="9525" marR="9525" marT="952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C00000"/>
                      </a:solidFill>
                      <a:prstDash val="solid"/>
                      <a:round/>
                      <a:headEnd type="none" w="med" len="med"/>
                      <a:tailEnd type="none" w="med" len="med"/>
                    </a:lnB>
                    <a:solidFill>
                      <a:srgbClr val="BFBFBF"/>
                    </a:solidFill>
                  </a:tcPr>
                </a:tc>
              </a:tr>
              <a:tr h="310129">
                <a:tc>
                  <a:txBody>
                    <a:bodyPr/>
                    <a:lstStyle/>
                    <a:p>
                      <a:pPr algn="l" fontAlgn="ctr"/>
                      <a:r>
                        <a:rPr lang="fr-CA" sz="1800" b="0" i="0" u="none" strike="noStrike">
                          <a:solidFill>
                            <a:srgbClr val="000000"/>
                          </a:solidFill>
                          <a:latin typeface="Calibri"/>
                        </a:rPr>
                        <a:t> </a:t>
                      </a:r>
                    </a:p>
                  </a:txBody>
                  <a:tcPr marL="9525" marR="9525" marT="9525" marB="0" anchor="ctr">
                    <a:lnL w="19050" cap="flat" cmpd="sng" algn="ctr">
                      <a:solidFill>
                        <a:srgbClr val="C00000"/>
                      </a:solidFill>
                      <a:prstDash val="solid"/>
                      <a:round/>
                      <a:headEnd type="none" w="med" len="med"/>
                      <a:tailEnd type="none" w="med" len="med"/>
                    </a:lnL>
                    <a:lnR>
                      <a:noFill/>
                    </a:lnR>
                    <a:lnT w="19050" cap="flat" cmpd="sng" algn="ctr">
                      <a:solidFill>
                        <a:srgbClr val="C00000"/>
                      </a:solidFill>
                      <a:prstDash val="solid"/>
                      <a:round/>
                      <a:headEnd type="none" w="med" len="med"/>
                      <a:tailEnd type="none" w="med" len="med"/>
                    </a:lnT>
                    <a:lnB>
                      <a:noFill/>
                    </a:lnB>
                  </a:tcPr>
                </a:tc>
                <a:tc>
                  <a:txBody>
                    <a:bodyPr/>
                    <a:lstStyle/>
                    <a:p>
                      <a:pPr algn="l" fontAlgn="ctr"/>
                      <a:endParaRPr lang="fr-CA" sz="1800" b="0" i="0" u="none" strike="noStrike" dirty="0">
                        <a:solidFill>
                          <a:srgbClr val="000000"/>
                        </a:solidFill>
                        <a:latin typeface="Calibri"/>
                      </a:endParaRPr>
                    </a:p>
                  </a:txBody>
                  <a:tcPr marL="9525" marR="9525" marT="9525" marB="0" anchor="ctr">
                    <a:lnL>
                      <a:noFill/>
                    </a:lnL>
                    <a:lnR>
                      <a:noFill/>
                    </a:lnR>
                    <a:lnT w="19050" cap="flat" cmpd="sng" algn="ctr">
                      <a:solidFill>
                        <a:srgbClr val="C00000"/>
                      </a:solidFill>
                      <a:prstDash val="solid"/>
                      <a:round/>
                      <a:headEnd type="none" w="med" len="med"/>
                      <a:tailEnd type="none" w="med" len="med"/>
                    </a:lnT>
                    <a:lnB>
                      <a:noFill/>
                    </a:lnB>
                  </a:tcPr>
                </a:tc>
                <a:tc>
                  <a:txBody>
                    <a:bodyPr/>
                    <a:lstStyle/>
                    <a:p>
                      <a:pPr algn="l" fontAlgn="ctr"/>
                      <a:r>
                        <a:rPr lang="fr-CA" sz="1800" b="0" i="0" u="none" strike="noStrike" dirty="0">
                          <a:solidFill>
                            <a:srgbClr val="000000"/>
                          </a:solidFill>
                          <a:latin typeface="Calibri"/>
                        </a:rPr>
                        <a:t> </a:t>
                      </a:r>
                    </a:p>
                  </a:txBody>
                  <a:tcPr marL="9525" marR="9525" marT="9525" marB="0" anchor="ctr">
                    <a:lnL>
                      <a:noFill/>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a:noFill/>
                    </a:lnB>
                  </a:tcPr>
                </a:tc>
              </a:tr>
              <a:tr h="310129">
                <a:tc gridSpan="2">
                  <a:txBody>
                    <a:bodyPr/>
                    <a:lstStyle/>
                    <a:p>
                      <a:pPr algn="l" fontAlgn="ctr"/>
                      <a:r>
                        <a:rPr lang="fr-CA" sz="1800" b="0" i="0" u="none" strike="noStrike">
                          <a:solidFill>
                            <a:srgbClr val="000000"/>
                          </a:solidFill>
                          <a:latin typeface="Calibri"/>
                        </a:rPr>
                        <a:t>*Personnes gagnant 15,51$ l'heure et moins, en 2014</a:t>
                      </a:r>
                    </a:p>
                  </a:txBody>
                  <a:tcPr marL="9525" marR="9525" marT="9525" marB="0" anchor="ctr">
                    <a:lnL w="19050" cap="flat" cmpd="sng" algn="ctr">
                      <a:solidFill>
                        <a:srgbClr val="C00000"/>
                      </a:solidFill>
                      <a:prstDash val="solid"/>
                      <a:round/>
                      <a:headEnd type="none" w="med" len="med"/>
                      <a:tailEnd type="none" w="med" len="med"/>
                    </a:lnL>
                    <a:lnR>
                      <a:noFill/>
                    </a:lnR>
                    <a:lnT>
                      <a:noFill/>
                    </a:lnT>
                    <a:lnB w="19050" cap="flat" cmpd="sng" algn="ctr">
                      <a:solidFill>
                        <a:srgbClr val="C00000"/>
                      </a:solidFill>
                      <a:prstDash val="solid"/>
                      <a:round/>
                      <a:headEnd type="none" w="med" len="med"/>
                      <a:tailEnd type="none" w="med" len="med"/>
                    </a:lnB>
                  </a:tcPr>
                </a:tc>
                <a:tc hMerge="1">
                  <a:txBody>
                    <a:bodyPr/>
                    <a:lstStyle/>
                    <a:p>
                      <a:endParaRPr lang="fr-CA"/>
                    </a:p>
                  </a:txBody>
                  <a:tcPr/>
                </a:tc>
                <a:tc>
                  <a:txBody>
                    <a:bodyPr/>
                    <a:lstStyle/>
                    <a:p>
                      <a:pPr algn="l" fontAlgn="ctr"/>
                      <a:r>
                        <a:rPr lang="fr-CA" sz="1800" b="0" i="0" u="none" strike="noStrike" dirty="0">
                          <a:solidFill>
                            <a:srgbClr val="000000"/>
                          </a:solidFill>
                          <a:latin typeface="Calibri"/>
                        </a:rPr>
                        <a:t> </a:t>
                      </a:r>
                    </a:p>
                  </a:txBody>
                  <a:tcPr marL="9525" marR="9525" marT="9525" marB="0" anchor="ctr">
                    <a:lnL>
                      <a:noFill/>
                    </a:lnL>
                    <a:lnR w="19050" cap="flat" cmpd="sng" algn="ctr">
                      <a:solidFill>
                        <a:srgbClr val="C00000"/>
                      </a:solidFill>
                      <a:prstDash val="solid"/>
                      <a:round/>
                      <a:headEnd type="none" w="med" len="med"/>
                      <a:tailEnd type="none" w="med" len="med"/>
                    </a:lnR>
                    <a:lnT>
                      <a:noFill/>
                    </a:lnT>
                    <a:lnB w="19050" cap="flat" cmpd="sng" algn="ctr">
                      <a:solidFill>
                        <a:srgbClr val="C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25</a:t>
            </a:fld>
            <a:endParaRPr lang="fr-FR"/>
          </a:p>
        </p:txBody>
      </p:sp>
      <p:sp>
        <p:nvSpPr>
          <p:cNvPr id="5" name="Titre 1"/>
          <p:cNvSpPr>
            <a:spLocks noGrp="1"/>
          </p:cNvSpPr>
          <p:nvPr>
            <p:ph type="title"/>
          </p:nvPr>
        </p:nvSpPr>
        <p:spPr>
          <a:xfrm>
            <a:off x="986971" y="2438400"/>
            <a:ext cx="7168661" cy="1362075"/>
          </a:xfrm>
        </p:spPr>
        <p:txBody>
          <a:bodyPr>
            <a:noAutofit/>
          </a:bodyPr>
          <a:lstStyle/>
          <a:p>
            <a:pPr algn="ctr"/>
            <a:r>
              <a:rPr lang="fr-CA" sz="3600" b="1" dirty="0" smtClean="0">
                <a:solidFill>
                  <a:srgbClr val="CC0000"/>
                </a:solidFill>
              </a:rPr>
              <a:t>POUR COMBATTRE LA CAMPAGNE DE PEUR AUTOUR DE LA HAUSSE </a:t>
            </a:r>
            <a:br>
              <a:rPr lang="fr-CA" sz="3600" b="1" dirty="0" smtClean="0">
                <a:solidFill>
                  <a:srgbClr val="CC0000"/>
                </a:solidFill>
              </a:rPr>
            </a:br>
            <a:r>
              <a:rPr lang="fr-CA" sz="3600" b="1" dirty="0" smtClean="0">
                <a:solidFill>
                  <a:srgbClr val="CC0000"/>
                </a:solidFill>
              </a:rPr>
              <a:t>DU SALAIRE MINIMUM…</a:t>
            </a:r>
            <a:br>
              <a:rPr lang="fr-CA" sz="3600" b="1" dirty="0" smtClean="0">
                <a:solidFill>
                  <a:srgbClr val="CC0000"/>
                </a:solidFill>
              </a:rPr>
            </a:br>
            <a:r>
              <a:rPr lang="fr-CA" sz="3600" b="1" dirty="0" smtClean="0">
                <a:solidFill>
                  <a:srgbClr val="CC0000"/>
                </a:solidFill>
              </a:rPr>
              <a:t/>
            </a:r>
            <a:br>
              <a:rPr lang="fr-CA" sz="3600" b="1" dirty="0" smtClean="0">
                <a:solidFill>
                  <a:srgbClr val="CC0000"/>
                </a:solidFill>
              </a:rPr>
            </a:br>
            <a:r>
              <a:rPr lang="fr-CA" sz="3600" b="1" dirty="0" smtClean="0">
                <a:solidFill>
                  <a:srgbClr val="CC0000"/>
                </a:solidFill>
              </a:rPr>
              <a:t>FAIRE LA LUMIÈRE </a:t>
            </a:r>
            <a:br>
              <a:rPr lang="fr-CA" sz="3600" b="1" dirty="0" smtClean="0">
                <a:solidFill>
                  <a:srgbClr val="CC0000"/>
                </a:solidFill>
              </a:rPr>
            </a:br>
            <a:r>
              <a:rPr lang="fr-CA" sz="3600" b="1" dirty="0" smtClean="0">
                <a:solidFill>
                  <a:srgbClr val="CC0000"/>
                </a:solidFill>
              </a:rPr>
              <a:t>SUR LE SALAIRE MINIMUM !</a:t>
            </a:r>
            <a:endParaRPr lang="fr-CA" sz="3600" b="1" dirty="0"/>
          </a:p>
        </p:txBody>
      </p:sp>
      <p:pic>
        <p:nvPicPr>
          <p:cNvPr id="8" name="Image 7" descr="logo.png"/>
          <p:cNvPicPr>
            <a:picLocks noChangeAspect="1"/>
          </p:cNvPicPr>
          <p:nvPr/>
        </p:nvPicPr>
        <p:blipFill>
          <a:blip r:embed="rId3" cstate="print"/>
          <a:stretch>
            <a:fillRect/>
          </a:stretch>
        </p:blipFill>
        <p:spPr>
          <a:xfrm>
            <a:off x="7848600" y="2237014"/>
            <a:ext cx="838200" cy="838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26</a:t>
            </a:fld>
            <a:endParaRPr lang="fr-FR"/>
          </a:p>
        </p:txBody>
      </p:sp>
      <p:pic>
        <p:nvPicPr>
          <p:cNvPr id="8" name="Picture 3"/>
          <p:cNvPicPr>
            <a:picLocks noChangeAspect="1" noChangeArrowheads="1"/>
          </p:cNvPicPr>
          <p:nvPr/>
        </p:nvPicPr>
        <p:blipFill>
          <a:blip r:embed="rId3" cstate="print"/>
          <a:srcRect/>
          <a:stretch>
            <a:fillRect/>
          </a:stretch>
        </p:blipFill>
        <p:spPr bwMode="auto">
          <a:xfrm flipH="1">
            <a:off x="839994" y="2356371"/>
            <a:ext cx="2042502" cy="4365104"/>
          </a:xfrm>
          <a:prstGeom prst="rect">
            <a:avLst/>
          </a:prstGeom>
          <a:noFill/>
          <a:ln w="9525">
            <a:noFill/>
            <a:miter lim="800000"/>
            <a:headEnd/>
            <a:tailEnd/>
          </a:ln>
        </p:spPr>
      </p:pic>
      <p:sp>
        <p:nvSpPr>
          <p:cNvPr id="9" name="Titre 6"/>
          <p:cNvSpPr txBox="1">
            <a:spLocks/>
          </p:cNvSpPr>
          <p:nvPr/>
        </p:nvSpPr>
        <p:spPr>
          <a:xfrm>
            <a:off x="3195298" y="4047067"/>
            <a:ext cx="5491502"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100" b="0" i="0" u="none" strike="noStrike" kern="1200" cap="all" spc="0" normalizeH="0" baseline="0" noProof="0" dirty="0" smtClean="0">
                <a:ln>
                  <a:noFill/>
                </a:ln>
                <a:solidFill>
                  <a:schemeClr val="tx1"/>
                </a:solidFill>
                <a:effectLst/>
                <a:uLnTx/>
                <a:uFillTx/>
                <a:latin typeface="+mj-lt"/>
                <a:ea typeface="+mj-ea"/>
                <a:cs typeface="+mj-cs"/>
              </a:rPr>
              <a:t>Monstrueux mythe</a:t>
            </a:r>
            <a:r>
              <a:rPr kumimoji="0" lang="fr-CA" sz="4400" b="0" i="0" u="none" strike="noStrike" kern="1200" cap="none" spc="0" normalizeH="0" baseline="0" noProof="0" dirty="0" smtClean="0">
                <a:ln>
                  <a:noFill/>
                </a:ln>
                <a:solidFill>
                  <a:schemeClr val="tx1"/>
                </a:solidFill>
                <a:effectLst/>
                <a:uLnTx/>
                <a:uFillTx/>
                <a:latin typeface="+mj-lt"/>
                <a:ea typeface="+mj-ea"/>
                <a:cs typeface="+mj-cs"/>
              </a:rPr>
              <a:t/>
            </a:r>
            <a:br>
              <a:rPr kumimoji="0" lang="fr-CA" sz="4400" b="0" i="0" u="none" strike="noStrike" kern="1200" cap="none" spc="0" normalizeH="0" baseline="0" noProof="0" dirty="0" smtClean="0">
                <a:ln>
                  <a:noFill/>
                </a:ln>
                <a:solidFill>
                  <a:schemeClr val="tx1"/>
                </a:solidFill>
                <a:effectLst/>
                <a:uLnTx/>
                <a:uFillTx/>
                <a:latin typeface="+mj-lt"/>
                <a:ea typeface="+mj-ea"/>
                <a:cs typeface="+mj-cs"/>
              </a:rPr>
            </a:br>
            <a:r>
              <a:rPr lang="fr-CA" sz="2900" dirty="0" smtClean="0">
                <a:solidFill>
                  <a:srgbClr val="CC0000"/>
                </a:solidFill>
                <a:latin typeface="+mj-lt"/>
                <a:ea typeface="+mj-ea"/>
                <a:cs typeface="+mj-cs"/>
              </a:rPr>
              <a:t>La d</a:t>
            </a:r>
            <a:r>
              <a:rPr kumimoji="0" lang="fr-CA" sz="2900" b="0" i="0" u="none" strike="noStrike" kern="1200" cap="none" spc="0" normalizeH="0" baseline="0" noProof="0" dirty="0" err="1" smtClean="0">
                <a:ln>
                  <a:noFill/>
                </a:ln>
                <a:solidFill>
                  <a:srgbClr val="CC0000"/>
                </a:solidFill>
                <a:effectLst/>
                <a:uLnTx/>
                <a:uFillTx/>
                <a:latin typeface="+mj-lt"/>
                <a:ea typeface="+mj-ea"/>
                <a:cs typeface="+mj-cs"/>
              </a:rPr>
              <a:t>estruction</a:t>
            </a:r>
            <a:r>
              <a:rPr kumimoji="0" lang="fr-CA" sz="2900" b="0" i="0" u="none" strike="noStrike" kern="1200" cap="none" spc="0" normalizeH="0" baseline="0" noProof="0" dirty="0" smtClean="0">
                <a:ln>
                  <a:noFill/>
                </a:ln>
                <a:solidFill>
                  <a:srgbClr val="CC0000"/>
                </a:solidFill>
                <a:effectLst/>
                <a:uLnTx/>
                <a:uFillTx/>
                <a:latin typeface="+mj-lt"/>
                <a:ea typeface="+mj-ea"/>
                <a:cs typeface="+mj-cs"/>
              </a:rPr>
              <a:t> de milliers d’emplois</a:t>
            </a:r>
            <a:endParaRPr kumimoji="0" lang="fr-CA" sz="2900" b="0" i="0" u="none" strike="noStrike" kern="1200" cap="none" spc="0" normalizeH="0" baseline="0" noProof="0" dirty="0">
              <a:ln>
                <a:noFill/>
              </a:ln>
              <a:solidFill>
                <a:srgbClr val="CC0000"/>
              </a:solidFill>
              <a:effectLst/>
              <a:uLnTx/>
              <a:uFillTx/>
              <a:latin typeface="+mj-lt"/>
              <a:ea typeface="+mj-ea"/>
              <a:cs typeface="+mj-cs"/>
            </a:endParaRPr>
          </a:p>
        </p:txBody>
      </p:sp>
      <p:sp>
        <p:nvSpPr>
          <p:cNvPr id="7" name="ZoneTexte 6"/>
          <p:cNvSpPr txBox="1"/>
          <p:nvPr/>
        </p:nvSpPr>
        <p:spPr>
          <a:xfrm>
            <a:off x="838200" y="457200"/>
            <a:ext cx="7467600" cy="1400383"/>
          </a:xfrm>
          <a:prstGeom prst="rect">
            <a:avLst/>
          </a:prstGeom>
          <a:solidFill>
            <a:srgbClr val="CC0000"/>
          </a:solidFill>
        </p:spPr>
        <p:txBody>
          <a:bodyPr wrap="square" rtlCol="0">
            <a:spAutoFit/>
          </a:bodyPr>
          <a:lstStyle/>
          <a:p>
            <a:r>
              <a:rPr lang="fr-FR" sz="2500" cap="all" dirty="0" smtClean="0">
                <a:solidFill>
                  <a:srgbClr val="FFFFFF"/>
                </a:solidFill>
              </a:rPr>
              <a:t>« S’il est trop élevé, le salaire minimum détruit</a:t>
            </a:r>
            <a:br>
              <a:rPr lang="fr-FR" sz="2500" cap="all" dirty="0" smtClean="0">
                <a:solidFill>
                  <a:srgbClr val="FFFFFF"/>
                </a:solidFill>
              </a:rPr>
            </a:br>
            <a:r>
              <a:rPr lang="fr-FR" sz="2500" cap="all" dirty="0" smtClean="0">
                <a:solidFill>
                  <a:srgbClr val="FFFFFF"/>
                </a:solidFill>
              </a:rPr>
              <a:t>l’emploi et répand le chômage. »</a:t>
            </a:r>
          </a:p>
          <a:p>
            <a:endParaRPr lang="fr-FR" sz="1500" cap="all" dirty="0" smtClean="0">
              <a:solidFill>
                <a:srgbClr val="FFFFFF"/>
              </a:solidFill>
            </a:endParaRPr>
          </a:p>
          <a:p>
            <a:pPr algn="r"/>
            <a:r>
              <a:rPr lang="fr-CA" sz="2000" i="1" dirty="0" smtClean="0">
                <a:solidFill>
                  <a:schemeClr val="bg1"/>
                </a:solidFill>
              </a:rPr>
              <a:t>Pierre Fortin, économiste, 2007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27</a:t>
            </a:fld>
            <a:endParaRPr lang="fr-FR"/>
          </a:p>
        </p:txBody>
      </p:sp>
      <p:sp>
        <p:nvSpPr>
          <p:cNvPr id="6" name="Espace réservé du contenu 4"/>
          <p:cNvSpPr>
            <a:spLocks noGrp="1"/>
          </p:cNvSpPr>
          <p:nvPr>
            <p:ph idx="1"/>
          </p:nvPr>
        </p:nvSpPr>
        <p:spPr>
          <a:xfrm>
            <a:off x="395536" y="1168404"/>
            <a:ext cx="8229600" cy="5343128"/>
          </a:xfrm>
        </p:spPr>
        <p:txBody>
          <a:bodyPr>
            <a:noAutofit/>
          </a:bodyPr>
          <a:lstStyle/>
          <a:p>
            <a:pPr>
              <a:spcBef>
                <a:spcPts val="600"/>
              </a:spcBef>
              <a:spcAft>
                <a:spcPts val="600"/>
              </a:spcAft>
              <a:buNone/>
            </a:pPr>
            <a:r>
              <a:rPr lang="fr-CA" sz="2400" u="sng" dirty="0" smtClean="0"/>
              <a:t>Le monstre à combattre</a:t>
            </a:r>
          </a:p>
          <a:p>
            <a:pPr>
              <a:spcBef>
                <a:spcPts val="600"/>
              </a:spcBef>
              <a:spcAft>
                <a:spcPts val="600"/>
              </a:spcAft>
            </a:pPr>
            <a:r>
              <a:rPr lang="fr-CA" sz="2400" dirty="0" smtClean="0"/>
              <a:t>Une hausse substantielle du salaire minimum entraînera la destruction de milliers d’emplois.</a:t>
            </a:r>
          </a:p>
          <a:p>
            <a:pPr>
              <a:spcBef>
                <a:spcPts val="600"/>
              </a:spcBef>
              <a:spcAft>
                <a:spcPts val="600"/>
              </a:spcAft>
              <a:buNone/>
            </a:pPr>
            <a:endParaRPr lang="fr-CA" sz="2400" dirty="0" smtClean="0"/>
          </a:p>
          <a:p>
            <a:pPr>
              <a:spcBef>
                <a:spcPts val="600"/>
              </a:spcBef>
              <a:spcAft>
                <a:spcPts val="600"/>
              </a:spcAft>
              <a:buNone/>
            </a:pPr>
            <a:r>
              <a:rPr lang="fr-CA" sz="2400" u="sng" dirty="0" smtClean="0"/>
              <a:t>Gros plan sur les faits</a:t>
            </a:r>
          </a:p>
          <a:p>
            <a:pPr>
              <a:spcBef>
                <a:spcPts val="600"/>
              </a:spcBef>
              <a:spcAft>
                <a:spcPts val="600"/>
              </a:spcAft>
            </a:pPr>
            <a:r>
              <a:rPr lang="fr-CA" sz="2400" dirty="0" smtClean="0"/>
              <a:t>Les études ne s’entendent pas sur les conséquences d’une hausse substantielle du salaire minimum sur l’emploi.</a:t>
            </a:r>
          </a:p>
          <a:p>
            <a:pPr>
              <a:spcBef>
                <a:spcPts val="600"/>
              </a:spcBef>
              <a:spcAft>
                <a:spcPts val="600"/>
              </a:spcAft>
            </a:pPr>
            <a:r>
              <a:rPr lang="fr-CA" sz="2400" dirty="0" smtClean="0"/>
              <a:t>Toutefois, elles ne confirment pas les cataclysmes annoncés par les employeurEs et la grande majorité des recherches prévoient peu ou pas d’effets sur l’emploi. </a:t>
            </a:r>
          </a:p>
          <a:p>
            <a:pPr>
              <a:spcBef>
                <a:spcPts val="600"/>
              </a:spcBef>
              <a:spcAft>
                <a:spcPts val="600"/>
              </a:spcAft>
            </a:pPr>
            <a:r>
              <a:rPr lang="fr-CA" sz="2400" dirty="0" smtClean="0"/>
              <a:t>Certaines prévoient même un effet positif sur l’emploi.</a:t>
            </a:r>
          </a:p>
        </p:txBody>
      </p:sp>
      <p:pic>
        <p:nvPicPr>
          <p:cNvPr id="7" name="Image 6"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8"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 nombre d’emplois</a:t>
            </a:r>
            <a:endParaRPr lang="fr-CA" sz="3600" b="1" dirty="0">
              <a:solidFill>
                <a:srgbClr val="CC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28</a:t>
            </a:fld>
            <a:endParaRPr lang="fr-FR"/>
          </a:p>
        </p:txBody>
      </p:sp>
      <p:sp>
        <p:nvSpPr>
          <p:cNvPr id="5" name="Espace réservé du contenu 4"/>
          <p:cNvSpPr>
            <a:spLocks noGrp="1"/>
          </p:cNvSpPr>
          <p:nvPr>
            <p:ph idx="1"/>
          </p:nvPr>
        </p:nvSpPr>
        <p:spPr>
          <a:xfrm>
            <a:off x="251520" y="1236133"/>
            <a:ext cx="8496944" cy="5173795"/>
          </a:xfrm>
        </p:spPr>
        <p:txBody>
          <a:bodyPr>
            <a:noAutofit/>
          </a:bodyPr>
          <a:lstStyle/>
          <a:p>
            <a:pPr>
              <a:spcAft>
                <a:spcPts val="1800"/>
              </a:spcAft>
            </a:pPr>
            <a:r>
              <a:rPr lang="fr-CA" sz="2400" dirty="0" smtClean="0"/>
              <a:t>Au </a:t>
            </a:r>
            <a:r>
              <a:rPr lang="fr-CA" sz="2400" b="1" dirty="0" smtClean="0"/>
              <a:t>Québec</a:t>
            </a:r>
            <a:r>
              <a:rPr lang="fr-CA" sz="2400" dirty="0" smtClean="0"/>
              <a:t>, entre 2005 et 2010, le salaire minimum a augmenté de 23,6 %. L’emploi au salaire minimum a aussi augmenté… de 56,6 %! Ces augmentations ont été particulièrement importantes dans les secteurs où les personnes gagnant le salaire minimum sont les plus présents, comme le commerce de détail.</a:t>
            </a:r>
            <a:endParaRPr lang="fr-CA" sz="2000" i="1" dirty="0" smtClean="0"/>
          </a:p>
          <a:p>
            <a:r>
              <a:rPr lang="fr-CA" sz="2400" dirty="0" smtClean="0"/>
              <a:t>En </a:t>
            </a:r>
            <a:r>
              <a:rPr lang="fr-CA" sz="2400" b="1" dirty="0" smtClean="0"/>
              <a:t>Colombie-Britannique</a:t>
            </a:r>
            <a:r>
              <a:rPr lang="fr-CA" sz="2400" dirty="0" smtClean="0"/>
              <a:t>, en 2012, le salaire minimum a augmenté de 28 % en une seule année. L’Institut Fraser prévoyait des pertes de plus de 52 000 emplois chez les jeunes de 25 ans et moins. La diminution a plutôt été de 3 800 emplois et le niveau s’est rétabli en quelques années. </a:t>
            </a:r>
            <a:endParaRPr lang="fr-CA" sz="2000" dirty="0" smtClean="0"/>
          </a:p>
          <a:p>
            <a:endParaRPr lang="fr-CA" sz="2400" dirty="0" smtClean="0"/>
          </a:p>
          <a:p>
            <a:endParaRPr lang="fr-CA" sz="2400" dirty="0" smtClean="0"/>
          </a:p>
          <a:p>
            <a:pPr>
              <a:buNone/>
            </a:pPr>
            <a:endParaRPr lang="fr-CA" sz="2400" dirty="0" smtClean="0"/>
          </a:p>
        </p:txBody>
      </p:sp>
      <p:pic>
        <p:nvPicPr>
          <p:cNvPr id="6" name="Image 5"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7"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 nombre d’emplois</a:t>
            </a:r>
            <a:endParaRPr lang="fr-CA" sz="3600" b="1" dirty="0">
              <a:solidFill>
                <a:srgbClr val="CC0000"/>
              </a:solidFill>
            </a:endParaRPr>
          </a:p>
        </p:txBody>
      </p:sp>
      <p:sp>
        <p:nvSpPr>
          <p:cNvPr id="10"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29</a:t>
            </a:fld>
            <a:endParaRPr lang="fr-FR"/>
          </a:p>
        </p:txBody>
      </p:sp>
      <p:sp>
        <p:nvSpPr>
          <p:cNvPr id="5" name="Espace réservé du contenu 2"/>
          <p:cNvSpPr>
            <a:spLocks noGrp="1"/>
          </p:cNvSpPr>
          <p:nvPr>
            <p:ph idx="1"/>
          </p:nvPr>
        </p:nvSpPr>
        <p:spPr>
          <a:xfrm>
            <a:off x="251520" y="914400"/>
            <a:ext cx="8568952" cy="5943600"/>
          </a:xfrm>
        </p:spPr>
        <p:txBody>
          <a:bodyPr>
            <a:normAutofit/>
          </a:bodyPr>
          <a:lstStyle/>
          <a:p>
            <a:pPr>
              <a:spcAft>
                <a:spcPts val="1200"/>
              </a:spcAft>
            </a:pPr>
            <a:r>
              <a:rPr lang="fr-CA" sz="2400" dirty="0" smtClean="0"/>
              <a:t>Une comparaison de l’évolution du taux d’emploi, du taux de chômage et du taux du salaire minimum dans les </a:t>
            </a:r>
            <a:r>
              <a:rPr lang="fr-CA" sz="2400" b="1" dirty="0" smtClean="0"/>
              <a:t>10 provinces canadiennes </a:t>
            </a:r>
            <a:r>
              <a:rPr lang="fr-CA" sz="2400" dirty="0" smtClean="0"/>
              <a:t>montre que « la seule province (Terre-Neuve) où le taux d’emploi des jeunes a augmenté entre 2007 et 2010 est celle qui a connu la plus forte augmentation de son salaire minimum et […] que la province (Colombie-Britannique) où ce taux a le plus diminué est la seule qui n’a pas augmenté son salaire minimum ! »</a:t>
            </a:r>
            <a:endParaRPr lang="fr-CA" sz="1900" dirty="0" smtClean="0"/>
          </a:p>
          <a:p>
            <a:pPr>
              <a:spcAft>
                <a:spcPts val="1200"/>
              </a:spcAft>
            </a:pPr>
            <a:r>
              <a:rPr lang="fr-CA" sz="2400" dirty="0" smtClean="0"/>
              <a:t>Aux </a:t>
            </a:r>
            <a:r>
              <a:rPr lang="fr-CA" sz="2400" b="1" dirty="0" smtClean="0"/>
              <a:t>États-Unis</a:t>
            </a:r>
            <a:r>
              <a:rPr lang="fr-CA" sz="2400" dirty="0" smtClean="0"/>
              <a:t>, des chercheurs ont étudié l’évolution du salaire minimum fédéral américain et celle du niveau d’emploi sur une période de 70 ans. Ils n’ont trouvé aucune corrélation entre les deux, même dans les industries les plus touchées par la hausse du salaire minimum! </a:t>
            </a:r>
          </a:p>
          <a:p>
            <a:pPr>
              <a:spcAft>
                <a:spcPts val="1200"/>
              </a:spcAft>
            </a:pPr>
            <a:endParaRPr lang="fr-CA" sz="2400" dirty="0"/>
          </a:p>
        </p:txBody>
      </p:sp>
      <p:pic>
        <p:nvPicPr>
          <p:cNvPr id="6" name="Image 5"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7"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 nombre d’emplois</a:t>
            </a:r>
            <a:endParaRPr lang="fr-CA" sz="3600" b="1" dirty="0">
              <a:solidFill>
                <a:srgbClr val="CC0000"/>
              </a:solidFill>
            </a:endParaRPr>
          </a:p>
        </p:txBody>
      </p:sp>
      <p:sp>
        <p:nvSpPr>
          <p:cNvPr id="10"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3</a:t>
            </a:fld>
            <a:endParaRPr lang="fr-FR"/>
          </a:p>
        </p:txBody>
      </p:sp>
      <p:sp>
        <p:nvSpPr>
          <p:cNvPr id="11" name="Bulle ronde 10"/>
          <p:cNvSpPr/>
          <p:nvPr/>
        </p:nvSpPr>
        <p:spPr>
          <a:xfrm>
            <a:off x="3843376" y="2040468"/>
            <a:ext cx="4536504" cy="3167525"/>
          </a:xfrm>
          <a:prstGeom prst="wedgeEllipseCallout">
            <a:avLst>
              <a:gd name="adj1" fmla="val -55011"/>
              <a:gd name="adj2" fmla="val 32453"/>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700" dirty="0"/>
          </a:p>
        </p:txBody>
      </p:sp>
      <p:sp>
        <p:nvSpPr>
          <p:cNvPr id="12" name="Rectangle 11"/>
          <p:cNvSpPr/>
          <p:nvPr/>
        </p:nvSpPr>
        <p:spPr>
          <a:xfrm>
            <a:off x="4059395" y="2802467"/>
            <a:ext cx="4104456" cy="1615827"/>
          </a:xfrm>
          <a:prstGeom prst="rect">
            <a:avLst/>
          </a:prstGeom>
        </p:spPr>
        <p:txBody>
          <a:bodyPr wrap="square">
            <a:spAutoFit/>
          </a:bodyPr>
          <a:lstStyle/>
          <a:p>
            <a:pPr marL="0" lvl="1" algn="ctr">
              <a:defRPr/>
            </a:pPr>
            <a:r>
              <a:rPr lang="fr-CA" sz="3300" dirty="0" smtClean="0"/>
              <a:t>Pour vous,</a:t>
            </a:r>
          </a:p>
          <a:p>
            <a:pPr marL="0" lvl="1" algn="ctr">
              <a:defRPr/>
            </a:pPr>
            <a:r>
              <a:rPr lang="fr-CA" sz="3300" dirty="0" smtClean="0"/>
              <a:t>à quoi sert </a:t>
            </a:r>
          </a:p>
          <a:p>
            <a:pPr marL="0" lvl="1" algn="ctr">
              <a:defRPr/>
            </a:pPr>
            <a:r>
              <a:rPr lang="fr-CA" sz="3300" dirty="0" smtClean="0"/>
              <a:t>le salaire minimum? </a:t>
            </a:r>
          </a:p>
        </p:txBody>
      </p:sp>
      <p:pic>
        <p:nvPicPr>
          <p:cNvPr id="13" name="Picture 6" descr="Résultats de recherche d'images pour « image porte-voix »"/>
          <p:cNvPicPr>
            <a:picLocks noChangeAspect="1" noChangeArrowheads="1"/>
          </p:cNvPicPr>
          <p:nvPr/>
        </p:nvPicPr>
        <p:blipFill>
          <a:blip r:embed="rId3" cstate="print"/>
          <a:srcRect/>
          <a:stretch>
            <a:fillRect/>
          </a:stretch>
        </p:blipFill>
        <p:spPr bwMode="auto">
          <a:xfrm>
            <a:off x="264336" y="3431078"/>
            <a:ext cx="3338868" cy="3111541"/>
          </a:xfrm>
          <a:prstGeom prst="rect">
            <a:avLst/>
          </a:prstGeom>
          <a:noFill/>
        </p:spPr>
      </p:pic>
      <p:pic>
        <p:nvPicPr>
          <p:cNvPr id="14" name="Image 13" descr="Logo Collectif - Couleur.jpg"/>
          <p:cNvPicPr>
            <a:picLocks noChangeAspect="1"/>
          </p:cNvPicPr>
          <p:nvPr/>
        </p:nvPicPr>
        <p:blipFill>
          <a:blip r:embed="rId4"/>
          <a:stretch>
            <a:fillRect/>
          </a:stretch>
        </p:blipFill>
        <p:spPr>
          <a:xfrm>
            <a:off x="178299" y="238124"/>
            <a:ext cx="740327" cy="607807"/>
          </a:xfrm>
          <a:prstGeom prst="rect">
            <a:avLst/>
          </a:prstGeom>
        </p:spPr>
      </p:pic>
      <p:sp>
        <p:nvSpPr>
          <p:cNvPr id="18"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r>
              <a:rPr lang="fr-CA" sz="3600" b="1" dirty="0" smtClean="0">
                <a:solidFill>
                  <a:srgbClr val="C00000"/>
                </a:solidFill>
              </a:rPr>
              <a:t>Pourquoi s’intéresser au salaire minimum ?</a:t>
            </a:r>
            <a:endParaRPr lang="fr-CA" sz="3600" b="1" dirty="0">
              <a:solidFill>
                <a:srgbClr val="C00000"/>
              </a:solidFill>
            </a:endParaRPr>
          </a:p>
        </p:txBody>
      </p:sp>
      <p:sp>
        <p:nvSpPr>
          <p:cNvPr id="9"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30</a:t>
            </a:fld>
            <a:endParaRPr lang="fr-FR"/>
          </a:p>
        </p:txBody>
      </p:sp>
      <p:pic>
        <p:nvPicPr>
          <p:cNvPr id="6" name="Picture 2"/>
          <p:cNvPicPr>
            <a:picLocks noChangeAspect="1" noChangeArrowheads="1"/>
          </p:cNvPicPr>
          <p:nvPr/>
        </p:nvPicPr>
        <p:blipFill>
          <a:blip r:embed="rId3" cstate="print"/>
          <a:srcRect/>
          <a:stretch>
            <a:fillRect/>
          </a:stretch>
        </p:blipFill>
        <p:spPr bwMode="auto">
          <a:xfrm flipH="1">
            <a:off x="450513" y="2798154"/>
            <a:ext cx="2232248" cy="4059846"/>
          </a:xfrm>
          <a:prstGeom prst="rect">
            <a:avLst/>
          </a:prstGeom>
          <a:noFill/>
          <a:ln w="9525">
            <a:noFill/>
            <a:miter lim="800000"/>
            <a:headEnd/>
            <a:tailEnd/>
          </a:ln>
        </p:spPr>
      </p:pic>
      <p:sp>
        <p:nvSpPr>
          <p:cNvPr id="8" name="Titre 6"/>
          <p:cNvSpPr txBox="1">
            <a:spLocks/>
          </p:cNvSpPr>
          <p:nvPr/>
        </p:nvSpPr>
        <p:spPr>
          <a:xfrm>
            <a:off x="3195298" y="4047067"/>
            <a:ext cx="5328592"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100" b="0" i="0" u="none" strike="noStrike" kern="1200" cap="all" spc="0" normalizeH="0" baseline="0" noProof="0" dirty="0" smtClean="0">
                <a:ln>
                  <a:noFill/>
                </a:ln>
                <a:solidFill>
                  <a:schemeClr val="tx1"/>
                </a:solidFill>
                <a:effectLst/>
                <a:uLnTx/>
                <a:uFillTx/>
                <a:latin typeface="+mj-lt"/>
                <a:ea typeface="+mj-ea"/>
                <a:cs typeface="+mj-cs"/>
              </a:rPr>
              <a:t>Monstrueux mythe</a:t>
            </a:r>
            <a:r>
              <a:rPr kumimoji="0" lang="fr-CA" sz="4400" b="0" i="0" u="none" strike="noStrike" kern="1200" cap="none" spc="0" normalizeH="0" baseline="0" noProof="0" dirty="0" smtClean="0">
                <a:ln>
                  <a:noFill/>
                </a:ln>
                <a:solidFill>
                  <a:schemeClr val="tx1"/>
                </a:solidFill>
                <a:effectLst/>
                <a:uLnTx/>
                <a:uFillTx/>
                <a:latin typeface="+mj-lt"/>
                <a:ea typeface="+mj-ea"/>
                <a:cs typeface="+mj-cs"/>
              </a:rPr>
              <a:t/>
            </a:r>
            <a:br>
              <a:rPr kumimoji="0" lang="fr-CA" sz="4400" b="0" i="0" u="none" strike="noStrike" kern="1200" cap="none" spc="0" normalizeH="0" baseline="0" noProof="0" dirty="0" smtClean="0">
                <a:ln>
                  <a:noFill/>
                </a:ln>
                <a:solidFill>
                  <a:schemeClr val="tx1"/>
                </a:solidFill>
                <a:effectLst/>
                <a:uLnTx/>
                <a:uFillTx/>
                <a:latin typeface="+mj-lt"/>
                <a:ea typeface="+mj-ea"/>
                <a:cs typeface="+mj-cs"/>
              </a:rPr>
            </a:br>
            <a:r>
              <a:rPr lang="fr-CA" sz="2900" dirty="0" smtClean="0">
                <a:solidFill>
                  <a:srgbClr val="CC0000"/>
                </a:solidFill>
                <a:latin typeface="+mj-lt"/>
                <a:ea typeface="+mj-ea"/>
                <a:cs typeface="+mj-cs"/>
              </a:rPr>
              <a:t>La r</a:t>
            </a:r>
            <a:r>
              <a:rPr kumimoji="0" lang="fr-CA" sz="2900" b="0" i="0" u="none" strike="noStrike" kern="1200" cap="none" spc="0" normalizeH="0" baseline="0" noProof="0" dirty="0" smtClean="0">
                <a:ln>
                  <a:noFill/>
                </a:ln>
                <a:solidFill>
                  <a:srgbClr val="CC0000"/>
                </a:solidFill>
                <a:effectLst/>
                <a:uLnTx/>
                <a:uFillTx/>
                <a:latin typeface="+mj-lt"/>
                <a:ea typeface="+mj-ea"/>
                <a:cs typeface="+mj-cs"/>
              </a:rPr>
              <a:t>éduction des heures de travail</a:t>
            </a:r>
            <a:endParaRPr kumimoji="0" lang="fr-CA" sz="2900" b="0" i="0" u="none" strike="noStrike" kern="1200" cap="none" spc="0" normalizeH="0" baseline="0" noProof="0" dirty="0">
              <a:ln>
                <a:noFill/>
              </a:ln>
              <a:solidFill>
                <a:srgbClr val="CC0000"/>
              </a:solidFill>
              <a:effectLst/>
              <a:uLnTx/>
              <a:uFillTx/>
              <a:latin typeface="+mj-lt"/>
              <a:ea typeface="+mj-ea"/>
              <a:cs typeface="+mj-cs"/>
            </a:endParaRPr>
          </a:p>
        </p:txBody>
      </p:sp>
      <p:sp>
        <p:nvSpPr>
          <p:cNvPr id="9" name="ZoneTexte 8"/>
          <p:cNvSpPr txBox="1"/>
          <p:nvPr/>
        </p:nvSpPr>
        <p:spPr>
          <a:xfrm>
            <a:off x="457200" y="533400"/>
            <a:ext cx="8077200" cy="2369880"/>
          </a:xfrm>
          <a:prstGeom prst="rect">
            <a:avLst/>
          </a:prstGeom>
          <a:solidFill>
            <a:srgbClr val="CC0000"/>
          </a:solidFill>
        </p:spPr>
        <p:txBody>
          <a:bodyPr wrap="square" rtlCol="0">
            <a:spAutoFit/>
          </a:bodyPr>
          <a:lstStyle/>
          <a:p>
            <a:r>
              <a:rPr lang="fr-FR" sz="2300" cap="all" dirty="0" smtClean="0">
                <a:solidFill>
                  <a:srgbClr val="FFFFFF"/>
                </a:solidFill>
              </a:rPr>
              <a:t>« Dans plusieurs cas, les employés eux-mêmes n’y gagneront rien. Leur salaire horaire vient peut-être de monter, mais comme les revenus de l’entreprise n’ont pas augmenté, le patron devra réduire les heures de travail de tout le monde. »</a:t>
            </a:r>
          </a:p>
          <a:p>
            <a:endParaRPr lang="fr-FR" sz="1500" cap="all" dirty="0" smtClean="0">
              <a:solidFill>
                <a:srgbClr val="FFFFFF"/>
              </a:solidFill>
            </a:endParaRPr>
          </a:p>
          <a:p>
            <a:pPr algn="r"/>
            <a:r>
              <a:rPr lang="fr-CA" i="1" dirty="0" smtClean="0">
                <a:solidFill>
                  <a:srgbClr val="FFFFFF"/>
                </a:solidFill>
              </a:rPr>
              <a:t>Jasmin </a:t>
            </a:r>
            <a:r>
              <a:rPr lang="fr-CA" i="1" dirty="0" err="1" smtClean="0">
                <a:solidFill>
                  <a:srgbClr val="FFFFFF"/>
                </a:solidFill>
              </a:rPr>
              <a:t>Guénette</a:t>
            </a:r>
            <a:r>
              <a:rPr lang="fr-CA" i="1" dirty="0" smtClean="0">
                <a:solidFill>
                  <a:srgbClr val="FFFFFF"/>
                </a:solidFill>
              </a:rPr>
              <a:t>, vice-président de l’Institut économique de Montréal, 2016 </a:t>
            </a:r>
            <a:endParaRPr lang="fr-CA" i="1" dirty="0">
              <a:solidFill>
                <a:srgbClr val="FF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31</a:t>
            </a:fld>
            <a:endParaRPr lang="fr-FR"/>
          </a:p>
        </p:txBody>
      </p:sp>
      <p:sp>
        <p:nvSpPr>
          <p:cNvPr id="7" name="Espace réservé du contenu 4"/>
          <p:cNvSpPr>
            <a:spLocks noGrp="1"/>
          </p:cNvSpPr>
          <p:nvPr>
            <p:ph idx="1"/>
          </p:nvPr>
        </p:nvSpPr>
        <p:spPr>
          <a:xfrm>
            <a:off x="457200" y="1066798"/>
            <a:ext cx="8229600" cy="5399277"/>
          </a:xfrm>
        </p:spPr>
        <p:txBody>
          <a:bodyPr>
            <a:normAutofit fontScale="92500"/>
          </a:bodyPr>
          <a:lstStyle/>
          <a:p>
            <a:pPr>
              <a:spcBef>
                <a:spcPts val="600"/>
              </a:spcBef>
              <a:spcAft>
                <a:spcPts val="600"/>
              </a:spcAft>
              <a:buNone/>
            </a:pPr>
            <a:r>
              <a:rPr lang="fr-CA" u="sng" dirty="0" smtClean="0"/>
              <a:t>Le monstre à combattre</a:t>
            </a:r>
          </a:p>
          <a:p>
            <a:pPr>
              <a:spcBef>
                <a:spcPts val="600"/>
              </a:spcBef>
              <a:spcAft>
                <a:spcPts val="600"/>
              </a:spcAft>
            </a:pPr>
            <a:r>
              <a:rPr lang="fr-CA" dirty="0" smtClean="0"/>
              <a:t>Une hausse substantielle du salaire minimum entraînera une réduction du nombre d’heures de travail.</a:t>
            </a:r>
          </a:p>
          <a:p>
            <a:pPr>
              <a:spcBef>
                <a:spcPts val="600"/>
              </a:spcBef>
              <a:spcAft>
                <a:spcPts val="600"/>
              </a:spcAft>
              <a:buNone/>
            </a:pPr>
            <a:endParaRPr lang="fr-CA" dirty="0" smtClean="0"/>
          </a:p>
          <a:p>
            <a:pPr>
              <a:spcBef>
                <a:spcPts val="600"/>
              </a:spcBef>
              <a:spcAft>
                <a:spcPts val="600"/>
              </a:spcAft>
              <a:buNone/>
            </a:pPr>
            <a:r>
              <a:rPr lang="fr-CA" u="sng" dirty="0" smtClean="0"/>
              <a:t>Gros plan sur les faits</a:t>
            </a:r>
            <a:endParaRPr lang="fr-CA" dirty="0" smtClean="0"/>
          </a:p>
          <a:p>
            <a:pPr>
              <a:spcBef>
                <a:spcPts val="600"/>
              </a:spcBef>
              <a:spcAft>
                <a:spcPts val="600"/>
              </a:spcAft>
            </a:pPr>
            <a:r>
              <a:rPr lang="fr-CA" dirty="0" smtClean="0"/>
              <a:t>Au </a:t>
            </a:r>
            <a:r>
              <a:rPr lang="fr-CA" b="1" dirty="0" smtClean="0"/>
              <a:t>Québec</a:t>
            </a:r>
            <a:r>
              <a:rPr lang="fr-CA" dirty="0" smtClean="0"/>
              <a:t>, l’augmentation du salaire minimum de 23,6 % entre 2005 et 2010 n’a pas entrainé une baisse des heures de travail. La part de l’emploi temporaire à temps partiel a diminué.</a:t>
            </a:r>
          </a:p>
        </p:txBody>
      </p:sp>
      <p:pic>
        <p:nvPicPr>
          <p:cNvPr id="6" name="Image 5"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9"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 nombre d’heures de travail</a:t>
            </a:r>
            <a:endParaRPr lang="fr-CA" sz="3600" b="1" dirty="0">
              <a:solidFill>
                <a:srgbClr val="CC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32</a:t>
            </a:fld>
            <a:endParaRPr lang="fr-FR"/>
          </a:p>
        </p:txBody>
      </p:sp>
      <p:pic>
        <p:nvPicPr>
          <p:cNvPr id="5" name="Picture 2"/>
          <p:cNvPicPr>
            <a:picLocks noChangeAspect="1" noChangeArrowheads="1"/>
          </p:cNvPicPr>
          <p:nvPr/>
        </p:nvPicPr>
        <p:blipFill>
          <a:blip r:embed="rId3" cstate="print"/>
          <a:srcRect/>
          <a:stretch>
            <a:fillRect/>
          </a:stretch>
        </p:blipFill>
        <p:spPr bwMode="auto">
          <a:xfrm flipH="1">
            <a:off x="721477" y="3140968"/>
            <a:ext cx="2017809" cy="3501008"/>
          </a:xfrm>
          <a:prstGeom prst="rect">
            <a:avLst/>
          </a:prstGeom>
          <a:noFill/>
          <a:ln w="9525">
            <a:noFill/>
            <a:miter lim="800000"/>
            <a:headEnd/>
            <a:tailEnd/>
          </a:ln>
        </p:spPr>
      </p:pic>
      <p:sp>
        <p:nvSpPr>
          <p:cNvPr id="7" name="Titre 6"/>
          <p:cNvSpPr txBox="1">
            <a:spLocks/>
          </p:cNvSpPr>
          <p:nvPr/>
        </p:nvSpPr>
        <p:spPr>
          <a:xfrm>
            <a:off x="3195298" y="4047067"/>
            <a:ext cx="5328592" cy="1470025"/>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100" b="0" i="0" u="none" strike="noStrike" kern="1200" cap="all" spc="0" normalizeH="0" baseline="0" noProof="0" dirty="0" smtClean="0">
                <a:ln>
                  <a:noFill/>
                </a:ln>
                <a:solidFill>
                  <a:schemeClr val="tx1"/>
                </a:solidFill>
                <a:effectLst/>
                <a:uLnTx/>
                <a:uFillTx/>
                <a:latin typeface="+mj-lt"/>
                <a:ea typeface="+mj-ea"/>
                <a:cs typeface="+mj-cs"/>
              </a:rPr>
              <a:t>Monstrueux mythe</a:t>
            </a:r>
            <a:r>
              <a:rPr kumimoji="0" lang="fr-CA" sz="4400" b="0" i="0" u="none" strike="noStrike" kern="1200" cap="none" spc="0" normalizeH="0" baseline="0" noProof="0" dirty="0" smtClean="0">
                <a:ln>
                  <a:noFill/>
                </a:ln>
                <a:solidFill>
                  <a:schemeClr val="tx1"/>
                </a:solidFill>
                <a:effectLst/>
                <a:uLnTx/>
                <a:uFillTx/>
                <a:latin typeface="+mj-lt"/>
                <a:ea typeface="+mj-ea"/>
                <a:cs typeface="+mj-cs"/>
              </a:rPr>
              <a:t/>
            </a:r>
            <a:br>
              <a:rPr kumimoji="0" lang="fr-CA" sz="4400" b="0" i="0" u="none" strike="noStrike" kern="1200" cap="none" spc="0" normalizeH="0" baseline="0" noProof="0" dirty="0" smtClean="0">
                <a:ln>
                  <a:noFill/>
                </a:ln>
                <a:solidFill>
                  <a:schemeClr val="tx1"/>
                </a:solidFill>
                <a:effectLst/>
                <a:uLnTx/>
                <a:uFillTx/>
                <a:latin typeface="+mj-lt"/>
                <a:ea typeface="+mj-ea"/>
                <a:cs typeface="+mj-cs"/>
              </a:rPr>
            </a:br>
            <a:r>
              <a:rPr lang="fr-CA" sz="4000" noProof="0" dirty="0" smtClean="0">
                <a:solidFill>
                  <a:srgbClr val="CC0000"/>
                </a:solidFill>
                <a:latin typeface="+mj-lt"/>
                <a:ea typeface="+mj-ea"/>
                <a:cs typeface="+mj-cs"/>
              </a:rPr>
              <a:t>Une menace à la compétitivité des entreprises</a:t>
            </a:r>
            <a:endParaRPr kumimoji="0" lang="fr-CA" sz="4000" b="0" i="0" u="none" strike="noStrike" kern="1200" cap="none" spc="0" normalizeH="0" baseline="0" noProof="0" dirty="0">
              <a:ln>
                <a:noFill/>
              </a:ln>
              <a:solidFill>
                <a:srgbClr val="CC0000"/>
              </a:solidFill>
              <a:effectLst/>
              <a:uLnTx/>
              <a:uFillTx/>
              <a:latin typeface="+mj-lt"/>
              <a:ea typeface="+mj-ea"/>
              <a:cs typeface="+mj-cs"/>
            </a:endParaRPr>
          </a:p>
        </p:txBody>
      </p:sp>
      <p:sp>
        <p:nvSpPr>
          <p:cNvPr id="8" name="ZoneTexte 7"/>
          <p:cNvSpPr txBox="1"/>
          <p:nvPr/>
        </p:nvSpPr>
        <p:spPr>
          <a:xfrm>
            <a:off x="381000" y="457200"/>
            <a:ext cx="8382000" cy="2477601"/>
          </a:xfrm>
          <a:prstGeom prst="rect">
            <a:avLst/>
          </a:prstGeom>
          <a:solidFill>
            <a:srgbClr val="CC0000"/>
          </a:solidFill>
        </p:spPr>
        <p:txBody>
          <a:bodyPr wrap="square" rtlCol="0">
            <a:spAutoFit/>
          </a:bodyPr>
          <a:lstStyle/>
          <a:p>
            <a:r>
              <a:rPr lang="fr-FR" sz="2000" cap="all" dirty="0" smtClean="0">
                <a:solidFill>
                  <a:srgbClr val="FFFFFF"/>
                </a:solidFill>
              </a:rPr>
              <a:t>« En haussant le salaire minimum de 40 %, c’est tout l’éventail des salaires dans le marché du travail qui en subira l’impact, à terme, par le jeu des comparaisons. Nous nuirons alors à la compétitivité de nos entreprises dans les secteurs de l’économie exposés à la concurrence étrangère, comme le manufacturier, l’agriculture,</a:t>
            </a:r>
            <a:br>
              <a:rPr lang="fr-FR" sz="2000" cap="all" dirty="0" smtClean="0">
                <a:solidFill>
                  <a:srgbClr val="FFFFFF"/>
                </a:solidFill>
              </a:rPr>
            </a:br>
            <a:r>
              <a:rPr lang="fr-FR" sz="2000" cap="all" dirty="0" smtClean="0">
                <a:solidFill>
                  <a:srgbClr val="FFFFFF"/>
                </a:solidFill>
              </a:rPr>
              <a:t>les ressources naturelles et le tertiaire moteur. »</a:t>
            </a:r>
          </a:p>
          <a:p>
            <a:endParaRPr lang="fr-FR" sz="1500" cap="all" dirty="0" smtClean="0">
              <a:solidFill>
                <a:srgbClr val="FFFFFF"/>
              </a:solidFill>
            </a:endParaRPr>
          </a:p>
          <a:p>
            <a:pPr algn="r">
              <a:spcAft>
                <a:spcPts val="600"/>
              </a:spcAft>
            </a:pPr>
            <a:r>
              <a:rPr lang="fr-CA" sz="1500" i="1" dirty="0" smtClean="0">
                <a:solidFill>
                  <a:schemeClr val="bg1"/>
                </a:solidFill>
              </a:rPr>
              <a:t>Stéphane Forget, PDG par intérim de la Fédération des chambres de commerce du Québec, 2016 </a:t>
            </a:r>
            <a:endParaRPr lang="fr-CA" sz="1500" i="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33</a:t>
            </a:fld>
            <a:endParaRPr lang="fr-FR"/>
          </a:p>
        </p:txBody>
      </p:sp>
      <p:sp>
        <p:nvSpPr>
          <p:cNvPr id="5" name="Espace réservé du contenu 2"/>
          <p:cNvSpPr>
            <a:spLocks noGrp="1"/>
          </p:cNvSpPr>
          <p:nvPr>
            <p:ph idx="1"/>
          </p:nvPr>
        </p:nvSpPr>
        <p:spPr>
          <a:xfrm>
            <a:off x="457200" y="1196752"/>
            <a:ext cx="8229600" cy="5256584"/>
          </a:xfrm>
        </p:spPr>
        <p:txBody>
          <a:bodyPr>
            <a:noAutofit/>
          </a:bodyPr>
          <a:lstStyle/>
          <a:p>
            <a:pPr>
              <a:spcBef>
                <a:spcPts val="600"/>
              </a:spcBef>
              <a:spcAft>
                <a:spcPts val="600"/>
              </a:spcAft>
              <a:buNone/>
            </a:pPr>
            <a:r>
              <a:rPr lang="fr-CA" sz="2200" u="sng" dirty="0" smtClean="0"/>
              <a:t>Le monstre à combattre</a:t>
            </a:r>
          </a:p>
          <a:p>
            <a:pPr>
              <a:spcBef>
                <a:spcPts val="600"/>
              </a:spcBef>
              <a:spcAft>
                <a:spcPts val="600"/>
              </a:spcAft>
            </a:pPr>
            <a:r>
              <a:rPr lang="fr-CA" sz="2400" dirty="0" smtClean="0"/>
              <a:t>Une hausse substantielle du salaire minimum nuira à la compétitivité des entreprises.</a:t>
            </a:r>
            <a:endParaRPr lang="fr-CA" sz="2200" u="sng" dirty="0" smtClean="0"/>
          </a:p>
          <a:p>
            <a:pPr>
              <a:spcBef>
                <a:spcPts val="600"/>
              </a:spcBef>
              <a:spcAft>
                <a:spcPts val="600"/>
              </a:spcAft>
              <a:buNone/>
            </a:pPr>
            <a:endParaRPr lang="fr-CA" sz="2200" u="sng" dirty="0" smtClean="0"/>
          </a:p>
          <a:p>
            <a:pPr>
              <a:spcBef>
                <a:spcPts val="600"/>
              </a:spcBef>
              <a:spcAft>
                <a:spcPts val="600"/>
              </a:spcAft>
              <a:buNone/>
            </a:pPr>
            <a:r>
              <a:rPr lang="fr-CA" sz="2200" u="sng" dirty="0" smtClean="0"/>
              <a:t>Gros plan sur les faits</a:t>
            </a:r>
          </a:p>
          <a:p>
            <a:pPr>
              <a:spcBef>
                <a:spcPts val="600"/>
              </a:spcBef>
              <a:spcAft>
                <a:spcPts val="600"/>
              </a:spcAft>
            </a:pPr>
            <a:r>
              <a:rPr lang="fr-CA" sz="2200" dirty="0" smtClean="0"/>
              <a:t>Compétitivité à l’échelle locale, régionale ou provinciale: réduit la compétition sur la base des plus faibles coûts de main-d’œuvre. </a:t>
            </a:r>
          </a:p>
          <a:p>
            <a:pPr>
              <a:spcBef>
                <a:spcPts val="600"/>
              </a:spcBef>
              <a:spcAft>
                <a:spcPts val="600"/>
              </a:spcAft>
            </a:pPr>
            <a:r>
              <a:rPr lang="fr-CA" sz="2200" dirty="0" smtClean="0"/>
              <a:t>Compétitivité à l’échelle mondiale: les secteurs où une forte proportion du personnel est rémunérée au salaire minimum sont peu en compétition directe sur le marché mondial. </a:t>
            </a:r>
            <a:endParaRPr lang="fr-CA" sz="2200" dirty="0"/>
          </a:p>
        </p:txBody>
      </p:sp>
      <p:pic>
        <p:nvPicPr>
          <p:cNvPr id="13" name="Image 12"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4"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la compétitivité des entreprises</a:t>
            </a:r>
            <a:endParaRPr lang="fr-CA" sz="4000" b="1" dirty="0">
              <a:solidFill>
                <a:srgbClr val="CC0000"/>
              </a:solidFill>
            </a:endParaRPr>
          </a:p>
        </p:txBody>
      </p:sp>
      <p:sp>
        <p:nvSpPr>
          <p:cNvPr id="16"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34</a:t>
            </a:fld>
            <a:endParaRPr lang="fr-FR"/>
          </a:p>
        </p:txBody>
      </p:sp>
      <p:pic>
        <p:nvPicPr>
          <p:cNvPr id="12" name="Image 11"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3"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Secteurs d’activités où travaillent les employéEs au salaire minimum</a:t>
            </a:r>
            <a:endParaRPr lang="fr-CA" sz="3600" b="1" dirty="0">
              <a:solidFill>
                <a:srgbClr val="CC0000"/>
              </a:solidFill>
            </a:endParaRPr>
          </a:p>
        </p:txBody>
      </p:sp>
      <p:sp>
        <p:nvSpPr>
          <p:cNvPr id="16"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graphicFrame>
        <p:nvGraphicFramePr>
          <p:cNvPr id="18" name="Tableau 17"/>
          <p:cNvGraphicFramePr>
            <a:graphicFrameLocks noGrp="1"/>
          </p:cNvGraphicFramePr>
          <p:nvPr/>
        </p:nvGraphicFramePr>
        <p:xfrm>
          <a:off x="493487" y="1814286"/>
          <a:ext cx="8171542" cy="4298787"/>
        </p:xfrm>
        <a:graphic>
          <a:graphicData uri="http://schemas.openxmlformats.org/drawingml/2006/table">
            <a:tbl>
              <a:tblPr/>
              <a:tblGrid>
                <a:gridCol w="5486399"/>
                <a:gridCol w="1393371"/>
                <a:gridCol w="1291772"/>
              </a:tblGrid>
              <a:tr h="567252">
                <a:tc>
                  <a:txBody>
                    <a:bodyPr/>
                    <a:lstStyle/>
                    <a:p>
                      <a:pPr algn="ctr" fontAlgn="ctr"/>
                      <a:r>
                        <a:rPr lang="fr-CA" sz="2400" b="1" i="0" u="none" strike="noStrike" dirty="0">
                          <a:solidFill>
                            <a:srgbClr val="FFFFFF"/>
                          </a:solidFill>
                          <a:latin typeface="Calibri"/>
                        </a:rPr>
                        <a:t>Secteurs d'activité</a:t>
                      </a:r>
                    </a:p>
                  </a:txBody>
                  <a:tcPr marL="7937" marR="7937" marT="7937"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c>
                  <a:txBody>
                    <a:bodyPr/>
                    <a:lstStyle/>
                    <a:p>
                      <a:pPr algn="ctr" fontAlgn="ctr"/>
                      <a:r>
                        <a:rPr lang="fr-CA" sz="1600" b="1" i="0" u="none" strike="noStrike" dirty="0">
                          <a:solidFill>
                            <a:srgbClr val="FFFFFF"/>
                          </a:solidFill>
                          <a:latin typeface="Calibri"/>
                        </a:rPr>
                        <a:t>Nombre d'</a:t>
                      </a:r>
                      <a:r>
                        <a:rPr lang="fr-CA" sz="1600" b="1" i="0" u="none" strike="noStrike" dirty="0" err="1">
                          <a:solidFill>
                            <a:srgbClr val="FFFFFF"/>
                          </a:solidFill>
                          <a:latin typeface="Calibri"/>
                        </a:rPr>
                        <a:t>employéEs</a:t>
                      </a:r>
                      <a:endParaRPr lang="fr-CA" sz="1600" b="1" i="0" u="none" strike="noStrike" dirty="0">
                        <a:solidFill>
                          <a:srgbClr val="FFFFFF"/>
                        </a:solidFill>
                        <a:latin typeface="Calibri"/>
                      </a:endParaRPr>
                    </a:p>
                  </a:txBody>
                  <a:tcPr marL="7937" marR="7937" marT="7937"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c>
                  <a:txBody>
                    <a:bodyPr/>
                    <a:lstStyle/>
                    <a:p>
                      <a:pPr algn="ctr" fontAlgn="ctr"/>
                      <a:r>
                        <a:rPr lang="fr-CA" sz="1600" b="1" i="0" u="none" strike="noStrike" dirty="0">
                          <a:solidFill>
                            <a:srgbClr val="FFFFFF"/>
                          </a:solidFill>
                          <a:latin typeface="Calibri"/>
                        </a:rPr>
                        <a:t>Proportion d'</a:t>
                      </a:r>
                      <a:r>
                        <a:rPr lang="fr-CA" sz="1600" b="1" i="0" u="none" strike="noStrike" dirty="0" err="1">
                          <a:solidFill>
                            <a:srgbClr val="FFFFFF"/>
                          </a:solidFill>
                          <a:latin typeface="Calibri"/>
                        </a:rPr>
                        <a:t>employéEs</a:t>
                      </a:r>
                      <a:endParaRPr lang="fr-CA" sz="1600" b="1" i="0" u="none" strike="noStrike" dirty="0">
                        <a:solidFill>
                          <a:srgbClr val="FFFFFF"/>
                        </a:solidFill>
                        <a:latin typeface="Calibri"/>
                      </a:endParaRPr>
                    </a:p>
                  </a:txBody>
                  <a:tcPr marL="7937" marR="7937" marT="7937"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r>
              <a:tr h="373871">
                <a:tc>
                  <a:txBody>
                    <a:bodyPr/>
                    <a:lstStyle/>
                    <a:p>
                      <a:pPr algn="r" fontAlgn="b"/>
                      <a:r>
                        <a:rPr lang="fr-CA" sz="2000" b="0" i="0" u="none" strike="noStrike" dirty="0">
                          <a:solidFill>
                            <a:srgbClr val="000000"/>
                          </a:solidFill>
                          <a:latin typeface="Calibri"/>
                        </a:rPr>
                        <a:t>Commerce</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a:solidFill>
                            <a:srgbClr val="000000"/>
                          </a:solidFill>
                          <a:latin typeface="Calibri"/>
                        </a:rPr>
                        <a:t>      81 000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smtClean="0">
                          <a:solidFill>
                            <a:srgbClr val="000000"/>
                          </a:solidFill>
                          <a:latin typeface="Calibri"/>
                        </a:rPr>
                        <a:t>38,3 %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360979">
                <a:tc>
                  <a:txBody>
                    <a:bodyPr/>
                    <a:lstStyle/>
                    <a:p>
                      <a:pPr algn="r" fontAlgn="b"/>
                      <a:r>
                        <a:rPr lang="fr-CA" sz="2000" b="0" i="0" u="none" strike="noStrike" dirty="0" smtClean="0">
                          <a:solidFill>
                            <a:srgbClr val="000000"/>
                          </a:solidFill>
                          <a:latin typeface="Calibri"/>
                        </a:rPr>
                        <a:t>Hébergement et services de </a:t>
                      </a:r>
                      <a:r>
                        <a:rPr lang="fr-CA" sz="2000" b="0" i="0" u="none" strike="noStrike" dirty="0">
                          <a:solidFill>
                            <a:srgbClr val="000000"/>
                          </a:solidFill>
                          <a:latin typeface="Calibri"/>
                        </a:rPr>
                        <a:t>restauration</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a:solidFill>
                            <a:srgbClr val="000000"/>
                          </a:solidFill>
                          <a:latin typeface="Calibri"/>
                        </a:rPr>
                        <a:t>      54 100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smtClean="0">
                          <a:solidFill>
                            <a:srgbClr val="000000"/>
                          </a:solidFill>
                          <a:latin typeface="Calibri"/>
                        </a:rPr>
                        <a:t>25,6 %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360979">
                <a:tc>
                  <a:txBody>
                    <a:bodyPr/>
                    <a:lstStyle/>
                    <a:p>
                      <a:pPr algn="r" fontAlgn="b"/>
                      <a:r>
                        <a:rPr lang="fr-CA" sz="2000" b="0" i="0" u="none" strike="noStrike" dirty="0">
                          <a:solidFill>
                            <a:srgbClr val="000000"/>
                          </a:solidFill>
                          <a:latin typeface="Calibri"/>
                        </a:rPr>
                        <a:t>Fabrication</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a:solidFill>
                            <a:srgbClr val="000000"/>
                          </a:solidFill>
                          <a:latin typeface="Calibri"/>
                        </a:rPr>
                        <a:t>      13 900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smtClean="0">
                          <a:solidFill>
                            <a:srgbClr val="000000"/>
                          </a:solidFill>
                          <a:latin typeface="Calibri"/>
                        </a:rPr>
                        <a:t>  6,6 %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360979">
                <a:tc>
                  <a:txBody>
                    <a:bodyPr/>
                    <a:lstStyle/>
                    <a:p>
                      <a:pPr algn="r" fontAlgn="b"/>
                      <a:r>
                        <a:rPr lang="fr-CA" sz="2000" b="0" i="0" u="none" strike="noStrike" dirty="0">
                          <a:solidFill>
                            <a:srgbClr val="000000"/>
                          </a:solidFill>
                          <a:latin typeface="Calibri"/>
                        </a:rPr>
                        <a:t>Soins de santé et assistance sociale</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a:solidFill>
                            <a:srgbClr val="000000"/>
                          </a:solidFill>
                          <a:latin typeface="Calibri"/>
                        </a:rPr>
                        <a:t>      13 300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smtClean="0">
                          <a:solidFill>
                            <a:srgbClr val="000000"/>
                          </a:solidFill>
                          <a:latin typeface="Calibri"/>
                        </a:rPr>
                        <a:t>  6,3 %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360979">
                <a:tc>
                  <a:txBody>
                    <a:bodyPr/>
                    <a:lstStyle/>
                    <a:p>
                      <a:pPr algn="r" fontAlgn="b"/>
                      <a:r>
                        <a:rPr lang="fr-CA" sz="2000" b="0" i="0" u="none" strike="noStrike" dirty="0">
                          <a:solidFill>
                            <a:srgbClr val="000000"/>
                          </a:solidFill>
                          <a:latin typeface="Calibri"/>
                        </a:rPr>
                        <a:t>Information, culture et loisirs</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a:solidFill>
                            <a:srgbClr val="000000"/>
                          </a:solidFill>
                          <a:latin typeface="Calibri"/>
                        </a:rPr>
                        <a:t>      10 000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smtClean="0">
                          <a:solidFill>
                            <a:srgbClr val="000000"/>
                          </a:solidFill>
                          <a:latin typeface="Calibri"/>
                        </a:rPr>
                        <a:t>  4,7 %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360979">
                <a:tc>
                  <a:txBody>
                    <a:bodyPr/>
                    <a:lstStyle/>
                    <a:p>
                      <a:pPr algn="r" fontAlgn="b"/>
                      <a:r>
                        <a:rPr lang="fr-CA" sz="2000" b="0" i="0" u="none" strike="noStrike" dirty="0">
                          <a:solidFill>
                            <a:srgbClr val="000000"/>
                          </a:solidFill>
                          <a:latin typeface="Calibri"/>
                        </a:rPr>
                        <a:t>Primaire</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a:solidFill>
                            <a:srgbClr val="000000"/>
                          </a:solidFill>
                          <a:latin typeface="Calibri"/>
                        </a:rPr>
                        <a:t>        5 000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smtClean="0">
                          <a:solidFill>
                            <a:srgbClr val="000000"/>
                          </a:solidFill>
                          <a:latin typeface="Calibri"/>
                        </a:rPr>
                        <a:t>  2,4 %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360979">
                <a:tc>
                  <a:txBody>
                    <a:bodyPr/>
                    <a:lstStyle/>
                    <a:p>
                      <a:pPr algn="r" fontAlgn="b"/>
                      <a:r>
                        <a:rPr lang="fr-CA" sz="2000" b="0" i="0" u="none" strike="noStrike" dirty="0">
                          <a:solidFill>
                            <a:srgbClr val="000000"/>
                          </a:solidFill>
                          <a:latin typeface="Calibri"/>
                        </a:rPr>
                        <a:t>Autres secteurs regroupés</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a:solidFill>
                            <a:srgbClr val="000000"/>
                          </a:solidFill>
                          <a:latin typeface="Calibri"/>
                        </a:rPr>
                        <a:t>      34 200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smtClean="0">
                          <a:solidFill>
                            <a:srgbClr val="000000"/>
                          </a:solidFill>
                          <a:latin typeface="Calibri"/>
                        </a:rPr>
                        <a:t>16,2 %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360979">
                <a:tc>
                  <a:txBody>
                    <a:bodyPr/>
                    <a:lstStyle/>
                    <a:p>
                      <a:pPr algn="r" fontAlgn="b"/>
                      <a:r>
                        <a:rPr lang="fr-CA" sz="2000" b="0" i="0" u="none" strike="noStrike" dirty="0" smtClean="0">
                          <a:solidFill>
                            <a:srgbClr val="000000"/>
                          </a:solidFill>
                          <a:latin typeface="Calibri"/>
                        </a:rPr>
                        <a:t>Total</a:t>
                      </a:r>
                      <a:endParaRPr lang="fr-CA" sz="2000" b="0" i="0" u="none" strike="noStrike" dirty="0">
                        <a:solidFill>
                          <a:srgbClr val="000000"/>
                        </a:solidFill>
                        <a:latin typeface="Calibri"/>
                      </a:endParaRP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a:solidFill>
                            <a:srgbClr val="000000"/>
                          </a:solidFill>
                          <a:latin typeface="Calibri"/>
                        </a:rPr>
                        <a:t>    211 500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smtClean="0">
                          <a:solidFill>
                            <a:srgbClr val="000000"/>
                          </a:solidFill>
                          <a:latin typeface="Calibri"/>
                        </a:rPr>
                        <a:t>100</a:t>
                      </a:r>
                      <a:r>
                        <a:rPr lang="fr-CA" sz="1800" b="0" i="0" u="none" strike="noStrike" baseline="0" dirty="0" smtClean="0">
                          <a:solidFill>
                            <a:srgbClr val="000000"/>
                          </a:solidFill>
                          <a:latin typeface="Calibri"/>
                        </a:rPr>
                        <a:t> </a:t>
                      </a:r>
                      <a:r>
                        <a:rPr lang="fr-CA" sz="1800" b="0" i="0" u="none" strike="noStrike" dirty="0" smtClean="0">
                          <a:solidFill>
                            <a:srgbClr val="000000"/>
                          </a:solidFill>
                          <a:latin typeface="Calibri"/>
                        </a:rPr>
                        <a:t>%</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322302">
                <a:tc gridSpan="2">
                  <a:txBody>
                    <a:bodyPr/>
                    <a:lstStyle/>
                    <a:p>
                      <a:pPr algn="r" fontAlgn="b"/>
                      <a:endParaRPr lang="fr-CA" sz="1600" b="1" i="0" u="none" strike="noStrike" dirty="0" smtClean="0">
                        <a:solidFill>
                          <a:srgbClr val="000000"/>
                        </a:solidFill>
                        <a:latin typeface="Calibri"/>
                      </a:endParaRPr>
                    </a:p>
                    <a:p>
                      <a:pPr algn="r" fontAlgn="b"/>
                      <a:r>
                        <a:rPr lang="fr-CA" sz="1600" b="1" i="0" u="none" strike="noStrike" dirty="0" smtClean="0">
                          <a:solidFill>
                            <a:srgbClr val="000000"/>
                          </a:solidFill>
                          <a:latin typeface="Calibri"/>
                        </a:rPr>
                        <a:t>Commerce</a:t>
                      </a:r>
                      <a:r>
                        <a:rPr lang="fr-CA" sz="1600" b="1" i="0" u="none" strike="noStrike" dirty="0">
                          <a:solidFill>
                            <a:srgbClr val="000000"/>
                          </a:solidFill>
                          <a:latin typeface="Calibri"/>
                        </a:rPr>
                        <a:t>, hébergement et </a:t>
                      </a:r>
                      <a:r>
                        <a:rPr lang="fr-CA" sz="1600" b="1" i="0" u="none" strike="noStrike" dirty="0" smtClean="0">
                          <a:solidFill>
                            <a:srgbClr val="000000"/>
                          </a:solidFill>
                          <a:latin typeface="Calibri"/>
                        </a:rPr>
                        <a:t>restauration</a:t>
                      </a:r>
                      <a:endParaRPr lang="fr-CA" sz="1600" b="1" i="0" u="none" strike="noStrike" dirty="0">
                        <a:solidFill>
                          <a:srgbClr val="000000"/>
                        </a:solidFill>
                        <a:latin typeface="Calibri"/>
                      </a:endParaRPr>
                    </a:p>
                  </a:txBody>
                  <a:tcPr marL="7937" marR="7937" marT="7937" marB="0" anchor="b">
                    <a:lnL w="19050" cap="flat" cmpd="sng" algn="ctr">
                      <a:solidFill>
                        <a:srgbClr val="C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2F2F2"/>
                    </a:solidFill>
                  </a:tcPr>
                </a:tc>
                <a:tc hMerge="1">
                  <a:txBody>
                    <a:bodyPr/>
                    <a:lstStyle/>
                    <a:p>
                      <a:pPr algn="l" fontAlgn="b"/>
                      <a:endParaRPr lang="fr-CA" sz="1800" b="1" i="0" u="none" strike="noStrike" dirty="0">
                        <a:solidFill>
                          <a:srgbClr val="000000"/>
                        </a:solidFill>
                        <a:latin typeface="Calibri"/>
                      </a:endParaRPr>
                    </a:p>
                  </a:txBody>
                  <a:tcPr marL="7937" marR="7937" marT="7937" marB="0" anchor="b">
                    <a:lnL>
                      <a:noFill/>
                    </a:lnL>
                    <a:lnR>
                      <a:noFill/>
                    </a:lnR>
                    <a:lnT w="6350" cap="flat" cmpd="sng" algn="ctr">
                      <a:solidFill>
                        <a:srgbClr val="000000"/>
                      </a:solidFill>
                      <a:prstDash val="dot"/>
                      <a:round/>
                      <a:headEnd type="none" w="med" len="med"/>
                      <a:tailEnd type="none" w="med" len="med"/>
                    </a:lnT>
                    <a:lnB>
                      <a:noFill/>
                    </a:lnB>
                    <a:solidFill>
                      <a:srgbClr val="F2F2F2"/>
                    </a:solidFill>
                  </a:tcPr>
                </a:tc>
                <a:tc>
                  <a:txBody>
                    <a:bodyPr/>
                    <a:lstStyle/>
                    <a:p>
                      <a:pPr algn="ctr" fontAlgn="ctr"/>
                      <a:endParaRPr lang="fr-CA" sz="1400" b="1" i="0" u="none" strike="noStrike" dirty="0" smtClean="0">
                        <a:solidFill>
                          <a:srgbClr val="000000"/>
                        </a:solidFill>
                        <a:latin typeface="Calibri"/>
                      </a:endParaRPr>
                    </a:p>
                    <a:p>
                      <a:pPr algn="ctr" fontAlgn="ctr"/>
                      <a:r>
                        <a:rPr lang="fr-CA" sz="1400" b="1" i="0" u="none" strike="noStrike" dirty="0" smtClean="0">
                          <a:solidFill>
                            <a:srgbClr val="000000"/>
                          </a:solidFill>
                          <a:latin typeface="Calibri"/>
                        </a:rPr>
                        <a:t>  63,9 %</a:t>
                      </a:r>
                      <a:endParaRPr lang="fr-CA" sz="1400" b="1" i="0" u="none" strike="noStrike" dirty="0">
                        <a:solidFill>
                          <a:srgbClr val="000000"/>
                        </a:solidFill>
                        <a:latin typeface="Calibri"/>
                      </a:endParaRPr>
                    </a:p>
                  </a:txBody>
                  <a:tcPr marL="9525" marR="9525" marT="9525" marB="0" anchor="ctr">
                    <a:lnL>
                      <a:noFill/>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2F2F2"/>
                    </a:solidFill>
                  </a:tcPr>
                </a:tc>
              </a:tr>
              <a:tr h="335194">
                <a:tc gridSpan="2">
                  <a:txBody>
                    <a:bodyPr/>
                    <a:lstStyle/>
                    <a:p>
                      <a:pPr algn="r" fontAlgn="b"/>
                      <a:r>
                        <a:rPr lang="fr-CA" sz="1600" b="1" i="0" u="none" strike="noStrike" dirty="0">
                          <a:solidFill>
                            <a:srgbClr val="000000"/>
                          </a:solidFill>
                          <a:latin typeface="Calibri"/>
                        </a:rPr>
                        <a:t>Commerce, hébergement, restauration, soins de santé et assistance sociale</a:t>
                      </a:r>
                    </a:p>
                  </a:txBody>
                  <a:tcPr marL="7937" marR="7937" marT="7937" marB="0" anchor="b">
                    <a:lnL w="19050" cap="flat" cmpd="sng" algn="ctr">
                      <a:solidFill>
                        <a:srgbClr val="C00000"/>
                      </a:solidFill>
                      <a:prstDash val="solid"/>
                      <a:round/>
                      <a:headEnd type="none" w="med" len="med"/>
                      <a:tailEnd type="none" w="med" len="med"/>
                    </a:lnL>
                    <a:lnR>
                      <a:noFill/>
                    </a:lnR>
                    <a:lnT>
                      <a:noFill/>
                    </a:lnT>
                    <a:lnB w="19050" cap="flat" cmpd="sng" algn="ctr">
                      <a:solidFill>
                        <a:srgbClr val="C00000"/>
                      </a:solidFill>
                      <a:prstDash val="solid"/>
                      <a:round/>
                      <a:headEnd type="none" w="med" len="med"/>
                      <a:tailEnd type="none" w="med" len="med"/>
                    </a:lnB>
                    <a:solidFill>
                      <a:srgbClr val="F2F2F2"/>
                    </a:solidFill>
                  </a:tcPr>
                </a:tc>
                <a:tc hMerge="1">
                  <a:txBody>
                    <a:bodyPr/>
                    <a:lstStyle/>
                    <a:p>
                      <a:endParaRPr lang="fr-CA"/>
                    </a:p>
                  </a:txBody>
                  <a:tcPr/>
                </a:tc>
                <a:tc>
                  <a:txBody>
                    <a:bodyPr/>
                    <a:lstStyle/>
                    <a:p>
                      <a:pPr algn="ctr" fontAlgn="ctr"/>
                      <a:r>
                        <a:rPr lang="fr-CA" sz="1400" b="1" i="0" u="none" strike="noStrike" dirty="0" smtClean="0">
                          <a:solidFill>
                            <a:srgbClr val="000000"/>
                          </a:solidFill>
                          <a:latin typeface="Calibri"/>
                        </a:rPr>
                        <a:t>  70,2 %</a:t>
                      </a:r>
                      <a:endParaRPr lang="fr-CA" sz="1400" b="1" i="0" u="none" strike="noStrike" dirty="0">
                        <a:solidFill>
                          <a:srgbClr val="000000"/>
                        </a:solidFill>
                        <a:latin typeface="Calibri"/>
                      </a:endParaRPr>
                    </a:p>
                  </a:txBody>
                  <a:tcPr marL="9525" marR="9525" marT="9525" marB="0" anchor="ctr">
                    <a:lnL>
                      <a:noFill/>
                    </a:lnL>
                    <a:lnR w="19050" cap="flat" cmpd="sng" algn="ctr">
                      <a:solidFill>
                        <a:srgbClr val="C00000"/>
                      </a:solidFill>
                      <a:prstDash val="solid"/>
                      <a:round/>
                      <a:headEnd type="none" w="med" len="med"/>
                      <a:tailEnd type="none" w="med" len="med"/>
                    </a:lnR>
                    <a:lnT>
                      <a:noFill/>
                    </a:lnT>
                    <a:lnB w="19050" cap="flat" cmpd="sng" algn="ctr">
                      <a:solidFill>
                        <a:srgbClr val="C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35</a:t>
            </a:fld>
            <a:endParaRPr lang="fr-FR"/>
          </a:p>
        </p:txBody>
      </p:sp>
      <p:pic>
        <p:nvPicPr>
          <p:cNvPr id="5" name="Picture 2"/>
          <p:cNvPicPr>
            <a:picLocks noChangeAspect="1" noChangeArrowheads="1"/>
          </p:cNvPicPr>
          <p:nvPr/>
        </p:nvPicPr>
        <p:blipFill>
          <a:blip r:embed="rId3" cstate="print"/>
          <a:srcRect/>
          <a:stretch>
            <a:fillRect/>
          </a:stretch>
        </p:blipFill>
        <p:spPr bwMode="auto">
          <a:xfrm>
            <a:off x="683568" y="2607316"/>
            <a:ext cx="2272223" cy="4149080"/>
          </a:xfrm>
          <a:prstGeom prst="rect">
            <a:avLst/>
          </a:prstGeom>
          <a:noFill/>
          <a:ln w="9525">
            <a:noFill/>
            <a:miter lim="800000"/>
            <a:headEnd/>
            <a:tailEnd/>
          </a:ln>
        </p:spPr>
      </p:pic>
      <p:sp>
        <p:nvSpPr>
          <p:cNvPr id="7" name="Titre 6"/>
          <p:cNvSpPr txBox="1">
            <a:spLocks/>
          </p:cNvSpPr>
          <p:nvPr/>
        </p:nvSpPr>
        <p:spPr>
          <a:xfrm>
            <a:off x="3195298" y="4047067"/>
            <a:ext cx="5328592"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100" b="0" i="0" u="none" strike="noStrike" kern="1200" cap="all" spc="0" normalizeH="0" baseline="0" noProof="0" dirty="0" smtClean="0">
                <a:ln>
                  <a:noFill/>
                </a:ln>
                <a:solidFill>
                  <a:schemeClr val="tx1"/>
                </a:solidFill>
                <a:effectLst/>
                <a:uLnTx/>
                <a:uFillTx/>
                <a:latin typeface="+mj-lt"/>
                <a:ea typeface="+mj-ea"/>
                <a:cs typeface="+mj-cs"/>
              </a:rPr>
              <a:t>Monstrueux mythe</a:t>
            </a:r>
            <a:r>
              <a:rPr kumimoji="0" lang="fr-CA" sz="4400" b="0" i="0" u="none" strike="noStrike" kern="1200" cap="none" spc="0" normalizeH="0" baseline="0" noProof="0" dirty="0" smtClean="0">
                <a:ln>
                  <a:noFill/>
                </a:ln>
                <a:solidFill>
                  <a:schemeClr val="tx1"/>
                </a:solidFill>
                <a:effectLst/>
                <a:uLnTx/>
                <a:uFillTx/>
                <a:latin typeface="+mj-lt"/>
                <a:ea typeface="+mj-ea"/>
                <a:cs typeface="+mj-cs"/>
              </a:rPr>
              <a:t/>
            </a:r>
            <a:br>
              <a:rPr kumimoji="0" lang="fr-CA" sz="4400" b="0" i="0" u="none" strike="noStrike" kern="1200" cap="none" spc="0" normalizeH="0" baseline="0" noProof="0" dirty="0" smtClean="0">
                <a:ln>
                  <a:noFill/>
                </a:ln>
                <a:solidFill>
                  <a:schemeClr val="tx1"/>
                </a:solidFill>
                <a:effectLst/>
                <a:uLnTx/>
                <a:uFillTx/>
                <a:latin typeface="+mj-lt"/>
                <a:ea typeface="+mj-ea"/>
                <a:cs typeface="+mj-cs"/>
              </a:rPr>
            </a:br>
            <a:r>
              <a:rPr lang="fr-CA" sz="4400" dirty="0" smtClean="0">
                <a:solidFill>
                  <a:srgbClr val="CC0000"/>
                </a:solidFill>
                <a:latin typeface="+mj-lt"/>
                <a:ea typeface="+mj-ea"/>
                <a:cs typeface="+mj-cs"/>
              </a:rPr>
              <a:t>La h</a:t>
            </a:r>
            <a:r>
              <a:rPr kumimoji="0" lang="fr-CA" sz="4400" b="0" i="0" u="none" strike="noStrike" kern="1200" cap="none" spc="0" normalizeH="0" baseline="0" noProof="0" dirty="0" err="1" smtClean="0">
                <a:ln>
                  <a:noFill/>
                </a:ln>
                <a:solidFill>
                  <a:srgbClr val="CC0000"/>
                </a:solidFill>
                <a:effectLst/>
                <a:uLnTx/>
                <a:uFillTx/>
                <a:latin typeface="+mj-lt"/>
                <a:ea typeface="+mj-ea"/>
                <a:cs typeface="+mj-cs"/>
              </a:rPr>
              <a:t>ausse</a:t>
            </a:r>
            <a:r>
              <a:rPr kumimoji="0" lang="fr-CA" sz="4400" b="0" i="0" u="none" strike="noStrike" kern="1200" cap="none" spc="0" normalizeH="0" baseline="0" noProof="0" dirty="0" smtClean="0">
                <a:ln>
                  <a:noFill/>
                </a:ln>
                <a:solidFill>
                  <a:srgbClr val="CC0000"/>
                </a:solidFill>
                <a:effectLst/>
                <a:uLnTx/>
                <a:uFillTx/>
                <a:latin typeface="+mj-lt"/>
                <a:ea typeface="+mj-ea"/>
                <a:cs typeface="+mj-cs"/>
              </a:rPr>
              <a:t> des prix</a:t>
            </a:r>
            <a:endParaRPr kumimoji="0" lang="fr-CA" sz="4400" b="0" i="0" u="none" strike="noStrike" kern="1200" cap="none" spc="0" normalizeH="0" baseline="0" noProof="0" dirty="0">
              <a:ln>
                <a:noFill/>
              </a:ln>
              <a:solidFill>
                <a:srgbClr val="CC0000"/>
              </a:solidFill>
              <a:effectLst/>
              <a:uLnTx/>
              <a:uFillTx/>
              <a:latin typeface="+mj-lt"/>
              <a:ea typeface="+mj-ea"/>
              <a:cs typeface="+mj-cs"/>
            </a:endParaRPr>
          </a:p>
        </p:txBody>
      </p:sp>
      <p:sp>
        <p:nvSpPr>
          <p:cNvPr id="6" name="ZoneTexte 5"/>
          <p:cNvSpPr txBox="1"/>
          <p:nvPr/>
        </p:nvSpPr>
        <p:spPr>
          <a:xfrm>
            <a:off x="533400" y="457200"/>
            <a:ext cx="7924800" cy="1862048"/>
          </a:xfrm>
          <a:prstGeom prst="rect">
            <a:avLst/>
          </a:prstGeom>
          <a:solidFill>
            <a:srgbClr val="CC0000"/>
          </a:solidFill>
        </p:spPr>
        <p:txBody>
          <a:bodyPr wrap="square" rtlCol="0">
            <a:spAutoFit/>
          </a:bodyPr>
          <a:lstStyle/>
          <a:p>
            <a:r>
              <a:rPr lang="fr-FR" sz="2800" cap="all" dirty="0" smtClean="0">
                <a:solidFill>
                  <a:srgbClr val="FFFFFF"/>
                </a:solidFill>
              </a:rPr>
              <a:t>« Si on augmente nos frais d’exploitation, </a:t>
            </a:r>
            <a:br>
              <a:rPr lang="fr-FR" sz="2800" cap="all" dirty="0" smtClean="0">
                <a:solidFill>
                  <a:srgbClr val="FFFFFF"/>
                </a:solidFill>
              </a:rPr>
            </a:br>
            <a:r>
              <a:rPr lang="fr-FR" sz="2800" cap="all" dirty="0" smtClean="0">
                <a:solidFill>
                  <a:srgbClr val="FFFFFF"/>
                </a:solidFill>
              </a:rPr>
              <a:t>cela aura une répercussion sur les prix</a:t>
            </a:r>
            <a:br>
              <a:rPr lang="fr-FR" sz="2800" cap="all" dirty="0" smtClean="0">
                <a:solidFill>
                  <a:srgbClr val="FFFFFF"/>
                </a:solidFill>
              </a:rPr>
            </a:br>
            <a:r>
              <a:rPr lang="fr-FR" sz="2800" cap="all" dirty="0" smtClean="0">
                <a:solidFill>
                  <a:srgbClr val="FFFFFF"/>
                </a:solidFill>
              </a:rPr>
              <a:t>des produits. »</a:t>
            </a:r>
          </a:p>
          <a:p>
            <a:endParaRPr lang="fr-FR" sz="1500" cap="all" dirty="0" smtClean="0">
              <a:solidFill>
                <a:srgbClr val="FFFFFF"/>
              </a:solidFill>
            </a:endParaRPr>
          </a:p>
          <a:p>
            <a:pPr algn="r"/>
            <a:r>
              <a:rPr lang="fr-CA" sz="1600" i="1" dirty="0" smtClean="0">
                <a:solidFill>
                  <a:srgbClr val="FFFFFF"/>
                </a:solidFill>
              </a:rPr>
              <a:t>Philippe Duval, PDG de Uniprix, 2016</a:t>
            </a:r>
            <a:endParaRPr lang="fr-CA" sz="1500" i="1" dirty="0">
              <a:solidFill>
                <a:srgbClr val="FFFF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36</a:t>
            </a:fld>
            <a:endParaRPr lang="fr-FR"/>
          </a:p>
        </p:txBody>
      </p:sp>
      <p:pic>
        <p:nvPicPr>
          <p:cNvPr id="7" name="Image 6"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0"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les prix des biens et services </a:t>
            </a:r>
            <a:endParaRPr lang="fr-CA" sz="3500" b="1" dirty="0">
              <a:solidFill>
                <a:srgbClr val="CC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
        <p:nvSpPr>
          <p:cNvPr id="9" name="Espace réservé du contenu 4"/>
          <p:cNvSpPr>
            <a:spLocks noGrp="1"/>
          </p:cNvSpPr>
          <p:nvPr>
            <p:ph idx="1"/>
          </p:nvPr>
        </p:nvSpPr>
        <p:spPr>
          <a:xfrm>
            <a:off x="457200" y="1247775"/>
            <a:ext cx="8229600" cy="5331882"/>
          </a:xfrm>
        </p:spPr>
        <p:txBody>
          <a:bodyPr>
            <a:normAutofit fontScale="70000" lnSpcReduction="20000"/>
          </a:bodyPr>
          <a:lstStyle/>
          <a:p>
            <a:pPr>
              <a:spcAft>
                <a:spcPts val="600"/>
              </a:spcAft>
              <a:buNone/>
            </a:pPr>
            <a:r>
              <a:rPr lang="fr-CA" u="sng" dirty="0" smtClean="0"/>
              <a:t>Le monstre à combattre</a:t>
            </a:r>
          </a:p>
          <a:p>
            <a:pPr>
              <a:spcAft>
                <a:spcPts val="600"/>
              </a:spcAft>
            </a:pPr>
            <a:r>
              <a:rPr lang="fr-CA" dirty="0" smtClean="0"/>
              <a:t>Les employeurEs réagiront à la hausse du salaire minimum en transférant l’augmentation du coût de la main-d’œuvre sur les prix payés par leurs clientEs, ce qui entraînera une spirale inflationniste. </a:t>
            </a:r>
          </a:p>
          <a:p>
            <a:pPr>
              <a:spcAft>
                <a:spcPts val="600"/>
              </a:spcAft>
              <a:buNone/>
            </a:pPr>
            <a:endParaRPr lang="fr-CA" dirty="0" smtClean="0"/>
          </a:p>
          <a:p>
            <a:pPr>
              <a:spcAft>
                <a:spcPts val="600"/>
              </a:spcAft>
              <a:buNone/>
            </a:pPr>
            <a:r>
              <a:rPr lang="fr-CA" u="sng" dirty="0" smtClean="0"/>
              <a:t>Gros plan sur les faits</a:t>
            </a:r>
            <a:endParaRPr lang="fr-CA" dirty="0" smtClean="0"/>
          </a:p>
          <a:p>
            <a:pPr>
              <a:spcAft>
                <a:spcPts val="600"/>
              </a:spcAft>
            </a:pPr>
            <a:r>
              <a:rPr lang="fr-CA" dirty="0" smtClean="0"/>
              <a:t>L’impact d’une hausse du salaire minimum pour les consommatrices et consommateurs dépend principalement de </a:t>
            </a:r>
            <a:br>
              <a:rPr lang="fr-CA" dirty="0" smtClean="0"/>
            </a:br>
            <a:r>
              <a:rPr lang="fr-CA" dirty="0" smtClean="0"/>
              <a:t>4 facteurs: </a:t>
            </a:r>
          </a:p>
          <a:p>
            <a:pPr lvl="1">
              <a:spcAft>
                <a:spcPts val="600"/>
              </a:spcAft>
            </a:pPr>
            <a:r>
              <a:rPr lang="fr-CA" dirty="0" smtClean="0"/>
              <a:t>La part des coûts de main-d’œuvre dans le prix.</a:t>
            </a:r>
          </a:p>
          <a:p>
            <a:pPr lvl="1">
              <a:spcAft>
                <a:spcPts val="600"/>
              </a:spcAft>
            </a:pPr>
            <a:r>
              <a:rPr lang="fr-CA" dirty="0" smtClean="0"/>
              <a:t>La part des salariéEs qui gagnent un bas salaire.</a:t>
            </a:r>
          </a:p>
          <a:p>
            <a:pPr lvl="1">
              <a:spcAft>
                <a:spcPts val="600"/>
              </a:spcAft>
            </a:pPr>
            <a:r>
              <a:rPr lang="fr-CA" dirty="0" smtClean="0"/>
              <a:t>La diminution des coûts liés au roulement du personnel (embauche et formation).</a:t>
            </a:r>
          </a:p>
          <a:p>
            <a:pPr lvl="1">
              <a:spcAft>
                <a:spcPts val="600"/>
              </a:spcAft>
            </a:pPr>
            <a:r>
              <a:rPr lang="fr-CA" dirty="0" smtClean="0"/>
              <a:t>L’augmentation de la consommation.</a:t>
            </a:r>
            <a:endParaRPr lang="fr-CA" dirty="0" smtClean="0">
              <a:sym typeface="Wingdings" pitchFamily="2" charset="2"/>
            </a:endParaRPr>
          </a:p>
          <a:p>
            <a:pPr lvl="1">
              <a:lnSpc>
                <a:spcPct val="120000"/>
              </a:lnSpc>
              <a:spcAft>
                <a:spcPts val="600"/>
              </a:spcAft>
              <a:buNone/>
            </a:pPr>
            <a:endParaRPr lang="fr-CA"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37</a:t>
            </a:fld>
            <a:endParaRPr lang="fr-FR"/>
          </a:p>
        </p:txBody>
      </p:sp>
      <p:sp>
        <p:nvSpPr>
          <p:cNvPr id="5" name="Espace réservé du contenu 2"/>
          <p:cNvSpPr>
            <a:spLocks noGrp="1"/>
          </p:cNvSpPr>
          <p:nvPr>
            <p:ph idx="1"/>
          </p:nvPr>
        </p:nvSpPr>
        <p:spPr>
          <a:xfrm>
            <a:off x="465668" y="1159932"/>
            <a:ext cx="8221132" cy="4966231"/>
          </a:xfrm>
        </p:spPr>
        <p:txBody>
          <a:bodyPr anchor="t">
            <a:noAutofit/>
          </a:bodyPr>
          <a:lstStyle/>
          <a:p>
            <a:pPr>
              <a:spcAft>
                <a:spcPts val="600"/>
              </a:spcAft>
            </a:pPr>
            <a:r>
              <a:rPr lang="fr-CA" sz="2400" dirty="0" smtClean="0"/>
              <a:t>Plusieurs études indiquent qu’un faible revenu est associé à un haut taux de roulement et qu’inversement, une augmentation du salaire minimum encourage une plus grande stabilité de la main-d'œuvre.</a:t>
            </a:r>
          </a:p>
          <a:p>
            <a:pPr>
              <a:spcAft>
                <a:spcPts val="600"/>
              </a:spcAft>
              <a:buNone/>
            </a:pPr>
            <a:endParaRPr lang="fr-CA" sz="2400" dirty="0" smtClean="0"/>
          </a:p>
          <a:p>
            <a:pPr>
              <a:spcAft>
                <a:spcPts val="600"/>
              </a:spcAft>
            </a:pPr>
            <a:r>
              <a:rPr lang="fr-CA" sz="2400" dirty="0" smtClean="0"/>
              <a:t>Selon le ministère du Travail, de l’Emploi et de la Solidarité sociale, la hausse du taux général du salaire minimum « rendrait le travail plus attractif et favoriserait une meilleure rétention et une meilleure mobilisation de la main-d’œuvre. Elle réduirait ainsi les coûts liés au taux de roulement de la main-d’œuvre ».</a:t>
            </a:r>
          </a:p>
        </p:txBody>
      </p:sp>
      <p:pic>
        <p:nvPicPr>
          <p:cNvPr id="7" name="Image 6"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1"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 taux de roulement</a:t>
            </a:r>
            <a:endParaRPr lang="fr-CA" sz="3500" b="1" dirty="0">
              <a:solidFill>
                <a:srgbClr val="CC0000"/>
              </a:solidFill>
            </a:endParaRPr>
          </a:p>
        </p:txBody>
      </p:sp>
      <p:pic>
        <p:nvPicPr>
          <p:cNvPr id="12" name="Image 11" descr="pour aller plus loin.png"/>
          <p:cNvPicPr>
            <a:picLocks noChangeAspect="1"/>
          </p:cNvPicPr>
          <p:nvPr/>
        </p:nvPicPr>
        <p:blipFill>
          <a:blip r:embed="rId4"/>
          <a:stretch>
            <a:fillRect/>
          </a:stretch>
        </p:blipFill>
        <p:spPr>
          <a:xfrm>
            <a:off x="7626183" y="-273225"/>
            <a:ext cx="1729491" cy="1729491"/>
          </a:xfrm>
          <a:prstGeom prst="rect">
            <a:avLst/>
          </a:prstGeom>
        </p:spPr>
      </p:pic>
      <p:sp>
        <p:nvSpPr>
          <p:cNvPr id="10"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38</a:t>
            </a:fld>
            <a:endParaRPr lang="fr-FR"/>
          </a:p>
        </p:txBody>
      </p:sp>
      <p:sp>
        <p:nvSpPr>
          <p:cNvPr id="5" name="Espace réservé du contenu 2"/>
          <p:cNvSpPr>
            <a:spLocks noGrp="1"/>
          </p:cNvSpPr>
          <p:nvPr>
            <p:ph idx="1"/>
          </p:nvPr>
        </p:nvSpPr>
        <p:spPr>
          <a:xfrm>
            <a:off x="414864" y="1342185"/>
            <a:ext cx="8479367" cy="4783979"/>
          </a:xfrm>
        </p:spPr>
        <p:txBody>
          <a:bodyPr wrap="square">
            <a:noAutofit/>
          </a:bodyPr>
          <a:lstStyle/>
          <a:p>
            <a:pPr>
              <a:spcAft>
                <a:spcPts val="3000"/>
              </a:spcAft>
            </a:pPr>
            <a:r>
              <a:rPr lang="fr-CA" sz="2200" dirty="0" smtClean="0"/>
              <a:t>Selon le ministère du Travail, de l’Emploi et de la Solidarité Sociale, le remplacement d’un jeune travaillant à temps partiel dans la restauration rapide engendrerait des frais de recrutement et de formation de 525 $ pour son employeur, alors qu’une hausse de 20 ¢ du salaire minimum lui coûterait environ 200 $ sur une base annuelle.</a:t>
            </a:r>
          </a:p>
          <a:p>
            <a:r>
              <a:rPr lang="fr-CA" sz="2200" dirty="0" smtClean="0"/>
              <a:t>À Los Angeles, des </a:t>
            </a:r>
            <a:r>
              <a:rPr lang="fr-CA" sz="2200" dirty="0" err="1" smtClean="0"/>
              <a:t>chercheurEs</a:t>
            </a:r>
            <a:r>
              <a:rPr lang="fr-CA" sz="2200" dirty="0" smtClean="0"/>
              <a:t> estiment que la hausse des coûts d’opération suite à l’augmentation du salaire minimum s’élèvera en moyenne à 3,8 % entre 2014 et 2019, alors qu’elle sera de 7,8 % dans le secteur alimentaire. C’est bien peu en comparaison avec la hausse du salaire minimum, qui sera de près de 70 % (le salaire minimum aura passé de 9 $ en 2014 à 15,25 $ en 2019). </a:t>
            </a:r>
          </a:p>
          <a:p>
            <a:pPr>
              <a:buNone/>
            </a:pPr>
            <a:endParaRPr lang="fr-CA" sz="2200" dirty="0" smtClean="0"/>
          </a:p>
          <a:p>
            <a:endParaRPr lang="fr-CA" sz="2200" dirty="0" smtClean="0"/>
          </a:p>
        </p:txBody>
      </p:sp>
      <p:pic>
        <p:nvPicPr>
          <p:cNvPr id="7" name="Image 6"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1"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 taux de roulement</a:t>
            </a:r>
            <a:endParaRPr lang="fr-CA" sz="3500" b="1" dirty="0">
              <a:solidFill>
                <a:srgbClr val="CC0000"/>
              </a:solidFill>
            </a:endParaRPr>
          </a:p>
        </p:txBody>
      </p:sp>
      <p:pic>
        <p:nvPicPr>
          <p:cNvPr id="12" name="Image 11" descr="pour aller plus loin.png"/>
          <p:cNvPicPr>
            <a:picLocks noChangeAspect="1"/>
          </p:cNvPicPr>
          <p:nvPr/>
        </p:nvPicPr>
        <p:blipFill>
          <a:blip r:embed="rId4"/>
          <a:stretch>
            <a:fillRect/>
          </a:stretch>
        </p:blipFill>
        <p:spPr>
          <a:xfrm>
            <a:off x="7626183" y="-273225"/>
            <a:ext cx="1729491" cy="1729491"/>
          </a:xfrm>
          <a:prstGeom prst="rect">
            <a:avLst/>
          </a:prstGeom>
        </p:spPr>
      </p:pic>
      <p:sp>
        <p:nvSpPr>
          <p:cNvPr id="10"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39</a:t>
            </a:fld>
            <a:endParaRPr lang="fr-FR"/>
          </a:p>
        </p:txBody>
      </p:sp>
      <p:sp>
        <p:nvSpPr>
          <p:cNvPr id="5" name="Espace réservé du contenu 2"/>
          <p:cNvSpPr>
            <a:spLocks noGrp="1"/>
          </p:cNvSpPr>
          <p:nvPr>
            <p:ph idx="1"/>
          </p:nvPr>
        </p:nvSpPr>
        <p:spPr>
          <a:xfrm>
            <a:off x="266700" y="1342185"/>
            <a:ext cx="8496300" cy="2107045"/>
          </a:xfrm>
        </p:spPr>
        <p:txBody>
          <a:bodyPr/>
          <a:lstStyle/>
          <a:p>
            <a:r>
              <a:rPr lang="fr-CA" sz="3000" dirty="0" smtClean="0"/>
              <a:t>Les personnes pauvres ont tendance à dépenser l’argent supplémentaire dont elles disposent, alors que les personnes riches ont davantage la possibilité de l’épargner</a:t>
            </a:r>
            <a:r>
              <a:rPr lang="fr-CA" dirty="0" smtClean="0"/>
              <a:t>. </a:t>
            </a:r>
            <a:endParaRPr lang="fr-CA" dirty="0"/>
          </a:p>
        </p:txBody>
      </p:sp>
      <p:pic>
        <p:nvPicPr>
          <p:cNvPr id="7" name="Picture 9"/>
          <p:cNvPicPr>
            <a:picLocks noChangeAspect="1" noChangeArrowheads="1"/>
          </p:cNvPicPr>
          <p:nvPr/>
        </p:nvPicPr>
        <p:blipFill>
          <a:blip r:embed="rId3" cstate="print"/>
          <a:srcRect/>
          <a:stretch>
            <a:fillRect/>
          </a:stretch>
        </p:blipFill>
        <p:spPr bwMode="auto">
          <a:xfrm>
            <a:off x="2980101" y="3764635"/>
            <a:ext cx="840946" cy="1463016"/>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4980942" y="3891252"/>
            <a:ext cx="1296144" cy="1296144"/>
          </a:xfrm>
          <a:prstGeom prst="rect">
            <a:avLst/>
          </a:prstGeom>
          <a:noFill/>
          <a:ln w="9525">
            <a:noFill/>
            <a:miter lim="800000"/>
            <a:headEnd/>
            <a:tailEnd/>
          </a:ln>
        </p:spPr>
      </p:pic>
      <p:pic>
        <p:nvPicPr>
          <p:cNvPr id="12" name="Picture 11" descr="Résultats de recherche d'images pour « coffee mug png silhouette »"/>
          <p:cNvPicPr>
            <a:picLocks noChangeAspect="1" noChangeArrowheads="1"/>
          </p:cNvPicPr>
          <p:nvPr/>
        </p:nvPicPr>
        <p:blipFill>
          <a:blip r:embed="rId5" cstate="print"/>
          <a:srcRect/>
          <a:stretch>
            <a:fillRect/>
          </a:stretch>
        </p:blipFill>
        <p:spPr bwMode="auto">
          <a:xfrm>
            <a:off x="2241657" y="4140754"/>
            <a:ext cx="738444" cy="770832"/>
          </a:xfrm>
          <a:prstGeom prst="rect">
            <a:avLst/>
          </a:prstGeom>
          <a:noFill/>
        </p:spPr>
      </p:pic>
      <p:pic>
        <p:nvPicPr>
          <p:cNvPr id="16" name="Picture 14"/>
          <p:cNvPicPr>
            <a:picLocks noChangeAspect="1" noChangeArrowheads="1"/>
          </p:cNvPicPr>
          <p:nvPr/>
        </p:nvPicPr>
        <p:blipFill>
          <a:blip r:embed="rId6" cstate="print"/>
          <a:srcRect/>
          <a:stretch>
            <a:fillRect/>
          </a:stretch>
        </p:blipFill>
        <p:spPr bwMode="auto">
          <a:xfrm>
            <a:off x="1153920" y="4063889"/>
            <a:ext cx="1087737" cy="1163762"/>
          </a:xfrm>
          <a:prstGeom prst="rect">
            <a:avLst/>
          </a:prstGeom>
          <a:noFill/>
          <a:ln w="9525">
            <a:noFill/>
            <a:miter lim="800000"/>
            <a:headEnd/>
            <a:tailEnd/>
          </a:ln>
        </p:spPr>
      </p:pic>
      <p:sp>
        <p:nvSpPr>
          <p:cNvPr id="17" name="ZoneTexte 16"/>
          <p:cNvSpPr txBox="1"/>
          <p:nvPr/>
        </p:nvSpPr>
        <p:spPr>
          <a:xfrm>
            <a:off x="732470" y="5564776"/>
            <a:ext cx="4248472" cy="369332"/>
          </a:xfrm>
          <a:prstGeom prst="rect">
            <a:avLst/>
          </a:prstGeom>
          <a:noFill/>
        </p:spPr>
        <p:txBody>
          <a:bodyPr wrap="square" rtlCol="0">
            <a:spAutoFit/>
          </a:bodyPr>
          <a:lstStyle/>
          <a:p>
            <a:r>
              <a:rPr lang="fr-CA" dirty="0" smtClean="0"/>
              <a:t>Besoins de base et consommation locale</a:t>
            </a:r>
            <a:endParaRPr lang="fr-CA" dirty="0"/>
          </a:p>
        </p:txBody>
      </p:sp>
      <p:sp>
        <p:nvSpPr>
          <p:cNvPr id="18" name="ZoneTexte 17"/>
          <p:cNvSpPr txBox="1"/>
          <p:nvPr/>
        </p:nvSpPr>
        <p:spPr>
          <a:xfrm>
            <a:off x="5142041" y="5564776"/>
            <a:ext cx="2484142" cy="369332"/>
          </a:xfrm>
          <a:prstGeom prst="rect">
            <a:avLst/>
          </a:prstGeom>
          <a:noFill/>
        </p:spPr>
        <p:txBody>
          <a:bodyPr wrap="none" rtlCol="0">
            <a:spAutoFit/>
          </a:bodyPr>
          <a:lstStyle/>
          <a:p>
            <a:r>
              <a:rPr lang="fr-CA" dirty="0" smtClean="0"/>
              <a:t>Biens de luxe et épargne</a:t>
            </a:r>
            <a:endParaRPr lang="fr-CA" dirty="0"/>
          </a:p>
        </p:txBody>
      </p:sp>
      <p:pic>
        <p:nvPicPr>
          <p:cNvPr id="19" name="Picture 16" descr="Résultats de recherche d'images pour « sports car silhouette png »"/>
          <p:cNvPicPr>
            <a:picLocks noChangeAspect="1" noChangeArrowheads="1"/>
          </p:cNvPicPr>
          <p:nvPr/>
        </p:nvPicPr>
        <p:blipFill>
          <a:blip r:embed="rId7" cstate="print"/>
          <a:srcRect/>
          <a:stretch>
            <a:fillRect/>
          </a:stretch>
        </p:blipFill>
        <p:spPr bwMode="auto">
          <a:xfrm>
            <a:off x="6215422" y="4197414"/>
            <a:ext cx="1656184" cy="1656184"/>
          </a:xfrm>
          <a:prstGeom prst="rect">
            <a:avLst/>
          </a:prstGeom>
          <a:noFill/>
        </p:spPr>
      </p:pic>
      <p:pic>
        <p:nvPicPr>
          <p:cNvPr id="20" name="Image 19" descr="Logo Collectif - Couleur.jpg"/>
          <p:cNvPicPr>
            <a:picLocks noChangeAspect="1"/>
          </p:cNvPicPr>
          <p:nvPr/>
        </p:nvPicPr>
        <p:blipFill>
          <a:blip r:embed="rId8"/>
          <a:stretch>
            <a:fillRect/>
          </a:stretch>
        </p:blipFill>
        <p:spPr>
          <a:xfrm>
            <a:off x="178299" y="238124"/>
            <a:ext cx="740327" cy="607807"/>
          </a:xfrm>
          <a:prstGeom prst="rect">
            <a:avLst/>
          </a:prstGeom>
        </p:spPr>
      </p:pic>
      <p:sp>
        <p:nvSpPr>
          <p:cNvPr id="21"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la consommation</a:t>
            </a:r>
            <a:endParaRPr lang="fr-CA" sz="3500" b="1" dirty="0">
              <a:solidFill>
                <a:srgbClr val="CC0000"/>
              </a:solidFill>
            </a:endParaRPr>
          </a:p>
        </p:txBody>
      </p:sp>
      <p:pic>
        <p:nvPicPr>
          <p:cNvPr id="22" name="Image 21" descr="pour aller plus loin.png"/>
          <p:cNvPicPr>
            <a:picLocks noChangeAspect="1"/>
          </p:cNvPicPr>
          <p:nvPr/>
        </p:nvPicPr>
        <p:blipFill>
          <a:blip r:embed="rId9"/>
          <a:stretch>
            <a:fillRect/>
          </a:stretch>
        </p:blipFill>
        <p:spPr>
          <a:xfrm>
            <a:off x="7626183" y="-273225"/>
            <a:ext cx="1729491" cy="1729491"/>
          </a:xfrm>
          <a:prstGeom prst="rect">
            <a:avLst/>
          </a:prstGeom>
        </p:spPr>
      </p:pic>
      <p:sp>
        <p:nvSpPr>
          <p:cNvPr id="23"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4</a:t>
            </a:fld>
            <a:endParaRPr lang="fr-FR"/>
          </a:p>
        </p:txBody>
      </p:sp>
      <p:sp>
        <p:nvSpPr>
          <p:cNvPr id="10" name="Titre 1"/>
          <p:cNvSpPr>
            <a:spLocks noGrp="1"/>
          </p:cNvSpPr>
          <p:nvPr>
            <p:ph type="title"/>
          </p:nvPr>
        </p:nvSpPr>
        <p:spPr>
          <a:xfrm>
            <a:off x="986971" y="2438400"/>
            <a:ext cx="7168661" cy="1362075"/>
          </a:xfrm>
        </p:spPr>
        <p:txBody>
          <a:bodyPr>
            <a:noAutofit/>
          </a:bodyPr>
          <a:lstStyle/>
          <a:p>
            <a:pPr algn="ctr"/>
            <a:r>
              <a:rPr lang="fr-CA" sz="3600" b="1" dirty="0" smtClean="0">
                <a:solidFill>
                  <a:srgbClr val="CC0000"/>
                </a:solidFill>
              </a:rPr>
              <a:t>POUR EN SAVOIR PLUS </a:t>
            </a:r>
            <a:br>
              <a:rPr lang="fr-CA" sz="3600" b="1" dirty="0" smtClean="0">
                <a:solidFill>
                  <a:srgbClr val="CC0000"/>
                </a:solidFill>
              </a:rPr>
            </a:br>
            <a:r>
              <a:rPr lang="fr-CA" sz="3600" b="1" dirty="0" smtClean="0">
                <a:solidFill>
                  <a:srgbClr val="CC0000"/>
                </a:solidFill>
              </a:rPr>
              <a:t>SUR LE SALAIRE MINIMUM</a:t>
            </a:r>
            <a:endParaRPr lang="fr-CA" sz="3600" b="1" dirty="0"/>
          </a:p>
        </p:txBody>
      </p:sp>
      <p:pic>
        <p:nvPicPr>
          <p:cNvPr id="11" name="Image 10" descr="logo.png"/>
          <p:cNvPicPr>
            <a:picLocks noChangeAspect="1"/>
          </p:cNvPicPr>
          <p:nvPr/>
        </p:nvPicPr>
        <p:blipFill>
          <a:blip r:embed="rId3" cstate="print"/>
          <a:stretch>
            <a:fillRect/>
          </a:stretch>
        </p:blipFill>
        <p:spPr>
          <a:xfrm>
            <a:off x="7848600" y="2237014"/>
            <a:ext cx="838200" cy="8382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40</a:t>
            </a:fld>
            <a:endParaRPr lang="fr-FR"/>
          </a:p>
        </p:txBody>
      </p:sp>
      <p:sp>
        <p:nvSpPr>
          <p:cNvPr id="5" name="Espace réservé du contenu 2"/>
          <p:cNvSpPr>
            <a:spLocks noGrp="1"/>
          </p:cNvSpPr>
          <p:nvPr>
            <p:ph idx="1"/>
          </p:nvPr>
        </p:nvSpPr>
        <p:spPr>
          <a:xfrm>
            <a:off x="482606" y="1529254"/>
            <a:ext cx="8322732" cy="4596909"/>
          </a:xfrm>
        </p:spPr>
        <p:txBody>
          <a:bodyPr>
            <a:normAutofit/>
          </a:bodyPr>
          <a:lstStyle/>
          <a:p>
            <a:pPr>
              <a:spcAft>
                <a:spcPts val="3600"/>
              </a:spcAft>
            </a:pPr>
            <a:r>
              <a:rPr lang="fr-CA" sz="2500" dirty="0" smtClean="0"/>
              <a:t>La </a:t>
            </a:r>
            <a:r>
              <a:rPr lang="fr-CA" sz="2500" i="1" dirty="0" err="1" smtClean="0"/>
              <a:t>Federal</a:t>
            </a:r>
            <a:r>
              <a:rPr lang="fr-CA" sz="2500" i="1" dirty="0" smtClean="0"/>
              <a:t> Reserve Bank of Chicago </a:t>
            </a:r>
            <a:r>
              <a:rPr lang="fr-CA" sz="2500" dirty="0" smtClean="0"/>
              <a:t>estime qu’une augmentation du salaire minimum fédéral américain de 7,25</a:t>
            </a:r>
            <a:r>
              <a:rPr lang="fr-CA" sz="1400" dirty="0" smtClean="0">
                <a:solidFill>
                  <a:schemeClr val="bg1"/>
                </a:solidFill>
              </a:rPr>
              <a:t>_</a:t>
            </a:r>
            <a:r>
              <a:rPr lang="fr-CA" sz="2500" dirty="0" smtClean="0"/>
              <a:t>$ à 9 $ l’heure se traduirait par un accroissement de la consommation de 28 milliards de dollars.</a:t>
            </a:r>
          </a:p>
          <a:p>
            <a:r>
              <a:rPr lang="fr-CA" sz="2500" dirty="0" smtClean="0"/>
              <a:t> Au Québec, à la suite de l’augmentation du salaire minimum de 1,50 $ en 3 ans (de 2007 à 2010), le secteur du commerce du détail a enregistré des ventes de 99,9 milliards $ en 2010, une hausse de 6,6 % alors que les prévisions de croissance n’étaient que de 2 %... </a:t>
            </a:r>
            <a:endParaRPr lang="fr-CA" sz="2500" dirty="0"/>
          </a:p>
        </p:txBody>
      </p:sp>
      <p:pic>
        <p:nvPicPr>
          <p:cNvPr id="7" name="Image 6"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1"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la hausse de la consommation</a:t>
            </a:r>
            <a:endParaRPr lang="fr-CA" sz="3500" b="1" dirty="0">
              <a:solidFill>
                <a:srgbClr val="CC0000"/>
              </a:solidFill>
            </a:endParaRPr>
          </a:p>
        </p:txBody>
      </p:sp>
      <p:pic>
        <p:nvPicPr>
          <p:cNvPr id="12" name="Image 11" descr="pour aller plus loin.png"/>
          <p:cNvPicPr>
            <a:picLocks noChangeAspect="1"/>
          </p:cNvPicPr>
          <p:nvPr/>
        </p:nvPicPr>
        <p:blipFill>
          <a:blip r:embed="rId4"/>
          <a:stretch>
            <a:fillRect/>
          </a:stretch>
        </p:blipFill>
        <p:spPr>
          <a:xfrm>
            <a:off x="7626183" y="-273225"/>
            <a:ext cx="1729491" cy="1729491"/>
          </a:xfrm>
          <a:prstGeom prst="rect">
            <a:avLst/>
          </a:prstGeom>
        </p:spPr>
      </p:pic>
      <p:sp>
        <p:nvSpPr>
          <p:cNvPr id="10"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41</a:t>
            </a:fld>
            <a:endParaRPr lang="fr-FR"/>
          </a:p>
        </p:txBody>
      </p:sp>
      <p:sp>
        <p:nvSpPr>
          <p:cNvPr id="5" name="Espace réservé du contenu 2"/>
          <p:cNvSpPr>
            <a:spLocks noGrp="1"/>
          </p:cNvSpPr>
          <p:nvPr>
            <p:ph idx="1"/>
          </p:nvPr>
        </p:nvSpPr>
        <p:spPr>
          <a:xfrm>
            <a:off x="457200" y="1269987"/>
            <a:ext cx="8229600" cy="4925144"/>
          </a:xfrm>
        </p:spPr>
        <p:txBody>
          <a:bodyPr>
            <a:noAutofit/>
          </a:bodyPr>
          <a:lstStyle/>
          <a:p>
            <a:r>
              <a:rPr lang="fr-CA" sz="2000" dirty="0" smtClean="0"/>
              <a:t>Il est possible qu’il y ait des hausses de prix, mais elles ne seront pas catastrophiques.</a:t>
            </a:r>
          </a:p>
          <a:p>
            <a:r>
              <a:rPr lang="fr-CA" sz="2000" dirty="0" smtClean="0"/>
              <a:t>Par exemple:</a:t>
            </a:r>
          </a:p>
          <a:p>
            <a:pPr lvl="1">
              <a:spcAft>
                <a:spcPts val="600"/>
              </a:spcAft>
            </a:pPr>
            <a:r>
              <a:rPr lang="fr-CA" sz="1800" dirty="0" smtClean="0"/>
              <a:t>Aux </a:t>
            </a:r>
            <a:r>
              <a:rPr lang="fr-CA" sz="1800" b="1" dirty="0" smtClean="0"/>
              <a:t>États-Unis</a:t>
            </a:r>
            <a:r>
              <a:rPr lang="fr-CA" sz="1800" dirty="0" smtClean="0"/>
              <a:t>, des chercheurs ont estimé qu’une hausse du salaire minimum à 15 $ l’heure pourrait causer une augmentation des coûts de 4,3 % dans les établissements de restauration rapide.</a:t>
            </a:r>
          </a:p>
          <a:p>
            <a:pPr lvl="1">
              <a:spcAft>
                <a:spcPts val="600"/>
              </a:spcAft>
            </a:pPr>
            <a:r>
              <a:rPr lang="fr-CA" sz="1800" dirty="0" smtClean="0"/>
              <a:t>À </a:t>
            </a:r>
            <a:r>
              <a:rPr lang="fr-CA" sz="1800" b="1" dirty="0" smtClean="0"/>
              <a:t>San José</a:t>
            </a:r>
            <a:r>
              <a:rPr lang="fr-CA" sz="1800" dirty="0" smtClean="0"/>
              <a:t>, une analyse des prix des menus en ligne des restaurants de la région conclut que les employeurEs ont réagi à la hausse récente de 25 % du salaire minimum en augmentant les prix… de 1,45 %!</a:t>
            </a:r>
          </a:p>
          <a:p>
            <a:pPr lvl="1">
              <a:spcAft>
                <a:spcPts val="600"/>
              </a:spcAft>
            </a:pPr>
            <a:r>
              <a:rPr lang="fr-CA" sz="1800" dirty="0" smtClean="0"/>
              <a:t>Au </a:t>
            </a:r>
            <a:r>
              <a:rPr lang="fr-CA" sz="1800" b="1" dirty="0" smtClean="0"/>
              <a:t>Royaume-Uni</a:t>
            </a:r>
            <a:r>
              <a:rPr lang="fr-CA" sz="1800" dirty="0" smtClean="0"/>
              <a:t>, une économiste a estimé qu’une hausse de 10 % du salaire minimum entraînerait une augmentation de la facture au restaurant de 4 %.</a:t>
            </a:r>
          </a:p>
          <a:p>
            <a:pPr lvl="1"/>
            <a:r>
              <a:rPr lang="fr-CA" sz="1800" dirty="0" smtClean="0"/>
              <a:t>La Centrale des syndicats du Québec estime qu’au </a:t>
            </a:r>
            <a:r>
              <a:rPr lang="fr-CA" sz="1800" b="1" dirty="0" smtClean="0"/>
              <a:t>Québec</a:t>
            </a:r>
            <a:r>
              <a:rPr lang="fr-CA" sz="1800" dirty="0" smtClean="0"/>
              <a:t>, l’augmentation du salaire minimum jusqu’à 15 $ l’heure engendrerait une augmentation d’environ 3 % dans le commerce de détail et de 5 % dans la restauration. Cela veut dire que les clientEs d’un restaurant verraient peut-être leur facture de 10 $ augmenter de 50 ¢.</a:t>
            </a:r>
          </a:p>
          <a:p>
            <a:pPr lvl="1"/>
            <a:endParaRPr lang="fr-CA" sz="1800" dirty="0" smtClean="0"/>
          </a:p>
          <a:p>
            <a:pPr lvl="1"/>
            <a:endParaRPr lang="fr-CA" sz="1800" dirty="0" smtClean="0"/>
          </a:p>
        </p:txBody>
      </p:sp>
      <p:pic>
        <p:nvPicPr>
          <p:cNvPr id="6" name="Image 5"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7"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les prix des biens et services</a:t>
            </a:r>
            <a:endParaRPr lang="fr-CA" sz="3600" b="1" dirty="0">
              <a:solidFill>
                <a:srgbClr val="CC0000"/>
              </a:solidFill>
            </a:endParaRPr>
          </a:p>
        </p:txBody>
      </p:sp>
      <p:sp>
        <p:nvSpPr>
          <p:cNvPr id="10"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42</a:t>
            </a:fld>
            <a:endParaRPr lang="fr-FR"/>
          </a:p>
        </p:txBody>
      </p:sp>
      <p:sp>
        <p:nvSpPr>
          <p:cNvPr id="7" name="Titre 6"/>
          <p:cNvSpPr txBox="1">
            <a:spLocks/>
          </p:cNvSpPr>
          <p:nvPr/>
        </p:nvSpPr>
        <p:spPr>
          <a:xfrm>
            <a:off x="3195298" y="4047067"/>
            <a:ext cx="5328592"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100" b="0" i="0" u="none" strike="noStrike" kern="1200" cap="all" spc="0" normalizeH="0" baseline="0" noProof="0" dirty="0" smtClean="0">
                <a:ln>
                  <a:noFill/>
                </a:ln>
                <a:solidFill>
                  <a:schemeClr val="tx1"/>
                </a:solidFill>
                <a:effectLst/>
                <a:uLnTx/>
                <a:uFillTx/>
                <a:latin typeface="+mj-lt"/>
                <a:ea typeface="+mj-ea"/>
                <a:cs typeface="+mj-cs"/>
              </a:rPr>
              <a:t>Monstrueux mythe</a:t>
            </a:r>
            <a:r>
              <a:rPr kumimoji="0" lang="fr-CA" sz="4400" b="0" i="0" u="none" strike="noStrike" kern="1200" cap="none" spc="0" normalizeH="0" baseline="0" noProof="0" dirty="0" smtClean="0">
                <a:ln>
                  <a:noFill/>
                </a:ln>
                <a:solidFill>
                  <a:schemeClr val="tx1"/>
                </a:solidFill>
                <a:effectLst/>
                <a:uLnTx/>
                <a:uFillTx/>
                <a:latin typeface="+mj-lt"/>
                <a:ea typeface="+mj-ea"/>
                <a:cs typeface="+mj-cs"/>
              </a:rPr>
              <a:t/>
            </a:r>
            <a:br>
              <a:rPr kumimoji="0" lang="fr-CA" sz="4400" b="0" i="0" u="none" strike="noStrike" kern="1200" cap="none" spc="0" normalizeH="0" baseline="0" noProof="0" dirty="0" smtClean="0">
                <a:ln>
                  <a:noFill/>
                </a:ln>
                <a:solidFill>
                  <a:schemeClr val="tx1"/>
                </a:solidFill>
                <a:effectLst/>
                <a:uLnTx/>
                <a:uFillTx/>
                <a:latin typeface="+mj-lt"/>
                <a:ea typeface="+mj-ea"/>
                <a:cs typeface="+mj-cs"/>
              </a:rPr>
            </a:br>
            <a:r>
              <a:rPr kumimoji="0" lang="fr-CA" sz="2900" b="0" i="0" u="none" strike="noStrike" kern="1200" cap="none" spc="0" normalizeH="0" baseline="0" noProof="0" dirty="0" smtClean="0">
                <a:ln>
                  <a:noFill/>
                </a:ln>
                <a:solidFill>
                  <a:srgbClr val="CC0000"/>
                </a:solidFill>
                <a:effectLst/>
                <a:uLnTx/>
                <a:uFillTx/>
                <a:latin typeface="+mj-lt"/>
                <a:ea typeface="+mj-ea"/>
                <a:cs typeface="+mj-cs"/>
              </a:rPr>
              <a:t>La non réduction de la pauvreté</a:t>
            </a:r>
            <a:endParaRPr kumimoji="0" lang="fr-CA" sz="2900" b="0" i="0" u="none" strike="noStrike" kern="1200" cap="none" spc="0" normalizeH="0" baseline="0" noProof="0" dirty="0">
              <a:ln>
                <a:noFill/>
              </a:ln>
              <a:solidFill>
                <a:srgbClr val="CC0000"/>
              </a:solidFill>
              <a:effectLst/>
              <a:uLnTx/>
              <a:uFillTx/>
              <a:latin typeface="+mj-lt"/>
              <a:ea typeface="+mj-ea"/>
              <a:cs typeface="+mj-cs"/>
            </a:endParaRPr>
          </a:p>
        </p:txBody>
      </p:sp>
      <p:pic>
        <p:nvPicPr>
          <p:cNvPr id="9" name="Image 8" descr="Silhouettes-Monstresp42.jpg"/>
          <p:cNvPicPr>
            <a:picLocks noChangeAspect="1"/>
          </p:cNvPicPr>
          <p:nvPr/>
        </p:nvPicPr>
        <p:blipFill>
          <a:blip r:embed="rId3"/>
          <a:stretch>
            <a:fillRect/>
          </a:stretch>
        </p:blipFill>
        <p:spPr>
          <a:xfrm>
            <a:off x="743345" y="2052048"/>
            <a:ext cx="2668715" cy="4772084"/>
          </a:xfrm>
          <a:prstGeom prst="rect">
            <a:avLst/>
          </a:prstGeom>
        </p:spPr>
      </p:pic>
      <p:sp>
        <p:nvSpPr>
          <p:cNvPr id="6" name="ZoneTexte 5"/>
          <p:cNvSpPr txBox="1"/>
          <p:nvPr/>
        </p:nvSpPr>
        <p:spPr>
          <a:xfrm>
            <a:off x="685800" y="457200"/>
            <a:ext cx="7924800" cy="1431161"/>
          </a:xfrm>
          <a:prstGeom prst="rect">
            <a:avLst/>
          </a:prstGeom>
          <a:solidFill>
            <a:srgbClr val="CC0000"/>
          </a:solidFill>
        </p:spPr>
        <p:txBody>
          <a:bodyPr wrap="square" rtlCol="0">
            <a:spAutoFit/>
          </a:bodyPr>
          <a:lstStyle/>
          <a:p>
            <a:r>
              <a:rPr lang="fr-FR" sz="2800" cap="all" dirty="0" smtClean="0">
                <a:solidFill>
                  <a:srgbClr val="FFFFFF"/>
                </a:solidFill>
              </a:rPr>
              <a:t>« Le salaire minimum ne réduit pas la pauvreté, dit l’institut Fraser. »</a:t>
            </a:r>
          </a:p>
          <a:p>
            <a:endParaRPr lang="fr-FR" sz="1500" cap="all" dirty="0" smtClean="0">
              <a:solidFill>
                <a:srgbClr val="FFFFFF"/>
              </a:solidFill>
            </a:endParaRPr>
          </a:p>
          <a:p>
            <a:pPr algn="r"/>
            <a:r>
              <a:rPr lang="fr-CA" sz="1600" i="1" dirty="0" smtClean="0">
                <a:solidFill>
                  <a:srgbClr val="FFFFFF"/>
                </a:solidFill>
              </a:rPr>
              <a:t>Radio-Canada, jeudi 3 mars 2016</a:t>
            </a:r>
            <a:endParaRPr lang="fr-CA" sz="1500" i="1" dirty="0">
              <a:solidFill>
                <a:srgbClr val="FFFFF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43</a:t>
            </a:fld>
            <a:endParaRPr lang="fr-FR"/>
          </a:p>
        </p:txBody>
      </p:sp>
      <p:sp>
        <p:nvSpPr>
          <p:cNvPr id="5" name="Espace réservé du contenu 2"/>
          <p:cNvSpPr>
            <a:spLocks noGrp="1"/>
          </p:cNvSpPr>
          <p:nvPr>
            <p:ph idx="1"/>
          </p:nvPr>
        </p:nvSpPr>
        <p:spPr>
          <a:xfrm>
            <a:off x="457200" y="1266825"/>
            <a:ext cx="8229600" cy="5258519"/>
          </a:xfrm>
        </p:spPr>
        <p:txBody>
          <a:bodyPr>
            <a:normAutofit fontScale="70000" lnSpcReduction="20000"/>
          </a:bodyPr>
          <a:lstStyle/>
          <a:p>
            <a:pPr>
              <a:spcBef>
                <a:spcPts val="600"/>
              </a:spcBef>
              <a:spcAft>
                <a:spcPts val="600"/>
              </a:spcAft>
              <a:buNone/>
            </a:pPr>
            <a:r>
              <a:rPr lang="fr-CA" u="sng" dirty="0" smtClean="0"/>
              <a:t>Le monstre à combattre</a:t>
            </a:r>
          </a:p>
          <a:p>
            <a:pPr>
              <a:spcBef>
                <a:spcPts val="600"/>
              </a:spcBef>
              <a:spcAft>
                <a:spcPts val="600"/>
              </a:spcAft>
            </a:pPr>
            <a:r>
              <a:rPr lang="fr-CA" dirty="0" smtClean="0"/>
              <a:t>Augmenter le salaire minimum n’est pas un bon outil pour réduire la pauvreté.</a:t>
            </a:r>
          </a:p>
          <a:p>
            <a:pPr>
              <a:spcBef>
                <a:spcPts val="600"/>
              </a:spcBef>
              <a:spcAft>
                <a:spcPts val="600"/>
              </a:spcAft>
              <a:buNone/>
            </a:pPr>
            <a:endParaRPr lang="fr-CA" u="sng" dirty="0" smtClean="0"/>
          </a:p>
          <a:p>
            <a:pPr>
              <a:spcBef>
                <a:spcPts val="600"/>
              </a:spcBef>
              <a:spcAft>
                <a:spcPts val="600"/>
              </a:spcAft>
              <a:buNone/>
            </a:pPr>
            <a:r>
              <a:rPr lang="fr-CA" u="sng" dirty="0" smtClean="0"/>
              <a:t>Gros plan sur les faits</a:t>
            </a:r>
            <a:endParaRPr lang="fr-CA" dirty="0" smtClean="0"/>
          </a:p>
          <a:p>
            <a:pPr>
              <a:spcBef>
                <a:spcPts val="600"/>
              </a:spcBef>
              <a:spcAft>
                <a:spcPts val="600"/>
              </a:spcAft>
            </a:pPr>
            <a:r>
              <a:rPr lang="fr-CA" dirty="0" smtClean="0"/>
              <a:t>Les études fournissent des résultats inconstants sur l’effet d’une augmentation du salaire minimum sur la diminution de la pauvreté… mais plusieurs de ces études ont des limites importantes.</a:t>
            </a:r>
          </a:p>
          <a:p>
            <a:pPr>
              <a:spcBef>
                <a:spcPts val="600"/>
              </a:spcBef>
              <a:spcAft>
                <a:spcPts val="600"/>
              </a:spcAft>
            </a:pPr>
            <a:r>
              <a:rPr lang="fr-CA" dirty="0" smtClean="0"/>
              <a:t>Le Centre canadien de politiques alternatives (CCPA), qui a récemment ré-analysé certaines de ces études, conclut qu’elles pointent vers une diminution de la pauvreté.</a:t>
            </a:r>
          </a:p>
          <a:p>
            <a:pPr>
              <a:spcBef>
                <a:spcPts val="600"/>
              </a:spcBef>
              <a:spcAft>
                <a:spcPts val="600"/>
              </a:spcAft>
            </a:pPr>
            <a:r>
              <a:rPr lang="fr-CA" dirty="0" smtClean="0"/>
              <a:t>En 2016, la différence de salaire (net) entre une personne gagnant le salaire minimum et une autre gagnant 15 $ l’heure est de 4</a:t>
            </a:r>
            <a:r>
              <a:rPr lang="fr-CA" dirty="0" smtClean="0">
                <a:solidFill>
                  <a:schemeClr val="bg1"/>
                </a:solidFill>
              </a:rPr>
              <a:t>_</a:t>
            </a:r>
            <a:r>
              <a:rPr lang="fr-CA" dirty="0" smtClean="0"/>
              <a:t>417</a:t>
            </a:r>
            <a:r>
              <a:rPr lang="fr-CA" dirty="0" smtClean="0">
                <a:solidFill>
                  <a:schemeClr val="bg1"/>
                </a:solidFill>
              </a:rPr>
              <a:t>_</a:t>
            </a:r>
            <a:r>
              <a:rPr lang="fr-CA" dirty="0" smtClean="0"/>
              <a:t>$.</a:t>
            </a:r>
          </a:p>
        </p:txBody>
      </p:sp>
      <p:pic>
        <p:nvPicPr>
          <p:cNvPr id="7" name="Image 6"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9"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la pauvreté</a:t>
            </a:r>
            <a:endParaRPr lang="fr-CA" sz="3500" b="1" dirty="0">
              <a:solidFill>
                <a:srgbClr val="CC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44</a:t>
            </a:fld>
            <a:endParaRPr lang="fr-FR"/>
          </a:p>
        </p:txBody>
      </p:sp>
      <p:sp>
        <p:nvSpPr>
          <p:cNvPr id="5" name="Espace réservé du contenu 2"/>
          <p:cNvSpPr>
            <a:spLocks noGrp="1"/>
          </p:cNvSpPr>
          <p:nvPr>
            <p:ph idx="1"/>
          </p:nvPr>
        </p:nvSpPr>
        <p:spPr>
          <a:xfrm>
            <a:off x="457200" y="1016000"/>
            <a:ext cx="8229600" cy="5340350"/>
          </a:xfrm>
        </p:spPr>
        <p:txBody>
          <a:bodyPr>
            <a:normAutofit fontScale="77500" lnSpcReduction="20000"/>
          </a:bodyPr>
          <a:lstStyle/>
          <a:p>
            <a:pPr>
              <a:spcAft>
                <a:spcPts val="1200"/>
              </a:spcAft>
              <a:buNone/>
            </a:pPr>
            <a:r>
              <a:rPr lang="fr-CA" dirty="0" smtClean="0"/>
              <a:t>Pourquoi les études peinent à montrer l’effet sur la pauvreté?</a:t>
            </a:r>
          </a:p>
          <a:p>
            <a:pPr>
              <a:spcAft>
                <a:spcPts val="1200"/>
              </a:spcAft>
            </a:pPr>
            <a:r>
              <a:rPr lang="fr-CA" dirty="0" smtClean="0"/>
              <a:t>Les hausses passées du salaire minimum n’ont pas été assez élevées pour avoir un impact sur le taux de pauvreté.</a:t>
            </a:r>
          </a:p>
          <a:p>
            <a:pPr>
              <a:spcAft>
                <a:spcPts val="1200"/>
              </a:spcAft>
            </a:pPr>
            <a:r>
              <a:rPr lang="fr-CA" dirty="0" smtClean="0"/>
              <a:t>Les études ont traditionnellement porté sur les jeunes de 15 à 24 ans, alors qu’ils ne constituent pas la majorité des travailleuses et travailleurs pauvres.</a:t>
            </a:r>
          </a:p>
          <a:p>
            <a:pPr>
              <a:spcAft>
                <a:spcPts val="1200"/>
              </a:spcAft>
            </a:pPr>
            <a:r>
              <a:rPr lang="fr-CA" dirty="0" smtClean="0"/>
              <a:t>Puisque plusieurs salariéEs au salaire minimum travaillent à temps partiel, ils travaillent un trop faible nombre d’heures par semaine pour leur permettre d’avoir un revenu suffisant pour sortir de la pauvreté.</a:t>
            </a:r>
          </a:p>
          <a:p>
            <a:pPr>
              <a:spcAft>
                <a:spcPts val="1200"/>
              </a:spcAft>
            </a:pPr>
            <a:r>
              <a:rPr lang="fr-CA" dirty="0" smtClean="0"/>
              <a:t>Certaines études ne s’intéressent qu’à la situation économique du ménage et non à la situation individuelle des personnes. </a:t>
            </a:r>
          </a:p>
        </p:txBody>
      </p:sp>
      <p:pic>
        <p:nvPicPr>
          <p:cNvPr id="7" name="Image 6"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9"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la pauvreté</a:t>
            </a:r>
            <a:endParaRPr lang="fr-CA" sz="3500" b="1" dirty="0">
              <a:solidFill>
                <a:srgbClr val="CC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45</a:t>
            </a:fld>
            <a:endParaRPr lang="fr-FR"/>
          </a:p>
        </p:txBody>
      </p:sp>
      <p:pic>
        <p:nvPicPr>
          <p:cNvPr id="7" name="Picture 2"/>
          <p:cNvPicPr>
            <a:picLocks noChangeAspect="1" noChangeArrowheads="1"/>
          </p:cNvPicPr>
          <p:nvPr/>
        </p:nvPicPr>
        <p:blipFill>
          <a:blip r:embed="rId3" cstate="print"/>
          <a:srcRect/>
          <a:stretch>
            <a:fillRect/>
          </a:stretch>
        </p:blipFill>
        <p:spPr bwMode="auto">
          <a:xfrm>
            <a:off x="956734" y="3069827"/>
            <a:ext cx="2077426" cy="3788173"/>
          </a:xfrm>
          <a:prstGeom prst="rect">
            <a:avLst/>
          </a:prstGeom>
          <a:noFill/>
          <a:ln w="9525">
            <a:noFill/>
            <a:miter lim="800000"/>
            <a:headEnd/>
            <a:tailEnd/>
          </a:ln>
        </p:spPr>
      </p:pic>
      <p:sp>
        <p:nvSpPr>
          <p:cNvPr id="10" name="Titre 6"/>
          <p:cNvSpPr txBox="1">
            <a:spLocks/>
          </p:cNvSpPr>
          <p:nvPr/>
        </p:nvSpPr>
        <p:spPr>
          <a:xfrm>
            <a:off x="3195298" y="4368813"/>
            <a:ext cx="5328592" cy="1470025"/>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400" b="0" i="0" u="none" strike="noStrike" kern="1200" cap="all" spc="0" normalizeH="0" baseline="0" noProof="0" dirty="0" smtClean="0">
                <a:ln>
                  <a:noFill/>
                </a:ln>
                <a:solidFill>
                  <a:schemeClr val="tx1"/>
                </a:solidFill>
                <a:effectLst/>
                <a:uLnTx/>
                <a:uFillTx/>
                <a:latin typeface="+mj-lt"/>
                <a:ea typeface="+mj-ea"/>
                <a:cs typeface="+mj-cs"/>
              </a:rPr>
              <a:t>Monstrueux mythe</a:t>
            </a:r>
            <a:r>
              <a:rPr kumimoji="0" lang="fr-CA" sz="4400" b="0" i="0" u="none" strike="noStrike" kern="1200" cap="none" spc="0" normalizeH="0" baseline="0" noProof="0" dirty="0" smtClean="0">
                <a:ln>
                  <a:noFill/>
                </a:ln>
                <a:solidFill>
                  <a:schemeClr val="tx1"/>
                </a:solidFill>
                <a:effectLst/>
                <a:uLnTx/>
                <a:uFillTx/>
                <a:latin typeface="+mj-lt"/>
                <a:ea typeface="+mj-ea"/>
                <a:cs typeface="+mj-cs"/>
              </a:rPr>
              <a:t/>
            </a:r>
            <a:br>
              <a:rPr kumimoji="0" lang="fr-CA" sz="4400" b="0" i="0" u="none" strike="noStrike" kern="1200" cap="none" spc="0" normalizeH="0" baseline="0" noProof="0" dirty="0" smtClean="0">
                <a:ln>
                  <a:noFill/>
                </a:ln>
                <a:solidFill>
                  <a:schemeClr val="tx1"/>
                </a:solidFill>
                <a:effectLst/>
                <a:uLnTx/>
                <a:uFillTx/>
                <a:latin typeface="+mj-lt"/>
                <a:ea typeface="+mj-ea"/>
                <a:cs typeface="+mj-cs"/>
              </a:rPr>
            </a:br>
            <a:r>
              <a:rPr kumimoji="0" lang="fr-CA" sz="3892" b="0" i="0" u="none" strike="noStrike" kern="1200" cap="none" spc="0" normalizeH="0" baseline="0" noProof="0" dirty="0" smtClean="0">
                <a:ln>
                  <a:noFill/>
                </a:ln>
                <a:solidFill>
                  <a:srgbClr val="CC0000"/>
                </a:solidFill>
                <a:effectLst/>
                <a:uLnTx/>
                <a:uFillTx/>
                <a:latin typeface="+mj-lt"/>
                <a:ea typeface="+mj-ea"/>
                <a:cs typeface="+mj-cs"/>
              </a:rPr>
              <a:t>L’augmentation de salaire disparaît en impôt</a:t>
            </a:r>
            <a:endParaRPr kumimoji="0" lang="fr-CA" sz="3892" b="0" i="0" u="none" strike="noStrike" kern="1200" cap="none" spc="0" normalizeH="0" baseline="0" noProof="0" dirty="0">
              <a:ln>
                <a:noFill/>
              </a:ln>
              <a:solidFill>
                <a:srgbClr val="CC0000"/>
              </a:solidFill>
              <a:effectLst/>
              <a:uLnTx/>
              <a:uFillTx/>
              <a:latin typeface="+mj-lt"/>
              <a:ea typeface="+mj-ea"/>
              <a:cs typeface="+mj-cs"/>
            </a:endParaRPr>
          </a:p>
        </p:txBody>
      </p:sp>
      <p:sp>
        <p:nvSpPr>
          <p:cNvPr id="8" name="ZoneTexte 7"/>
          <p:cNvSpPr txBox="1"/>
          <p:nvPr/>
        </p:nvSpPr>
        <p:spPr>
          <a:xfrm>
            <a:off x="685800" y="228600"/>
            <a:ext cx="7924800" cy="2400657"/>
          </a:xfrm>
          <a:prstGeom prst="rect">
            <a:avLst/>
          </a:prstGeom>
          <a:solidFill>
            <a:srgbClr val="CC0000"/>
          </a:solidFill>
        </p:spPr>
        <p:txBody>
          <a:bodyPr wrap="square" rtlCol="0">
            <a:spAutoFit/>
          </a:bodyPr>
          <a:lstStyle/>
          <a:p>
            <a:r>
              <a:rPr lang="fr-FR" sz="2000" cap="all" dirty="0" smtClean="0">
                <a:solidFill>
                  <a:srgbClr val="FFFFFF"/>
                </a:solidFill>
              </a:rPr>
              <a:t>« La vice-présidente principale de la fédération, Martine Hébert, convient qu’il faut mieux soutenir les travailleurs à faible revenu, mais selon elle, il y a des moyens plus appropriés pour y parvenir que d’augmenter considérablement le salaire minimum considérant, de toute façon, que la personne devrait payer plus d’impôt et de cotisations diverses avec cette hausse. »</a:t>
            </a:r>
          </a:p>
          <a:p>
            <a:endParaRPr lang="fr-FR" sz="1500" cap="all" dirty="0" smtClean="0">
              <a:solidFill>
                <a:srgbClr val="FFFFFF"/>
              </a:solidFill>
            </a:endParaRPr>
          </a:p>
          <a:p>
            <a:pPr algn="r"/>
            <a:r>
              <a:rPr lang="fr-CA" sz="1500" i="1" dirty="0" smtClean="0">
                <a:solidFill>
                  <a:srgbClr val="FFFFFF"/>
                </a:solidFill>
              </a:rPr>
              <a:t>Martine Hébert, vice-présidente de la Fédération canadienne de l’entreprise indépendante, 2016 </a:t>
            </a:r>
            <a:endParaRPr lang="fr-CA" sz="1500" i="1" dirty="0">
              <a:solidFill>
                <a:srgbClr val="FFFFFF"/>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46</a:t>
            </a:fld>
            <a:endParaRPr lang="fr-FR"/>
          </a:p>
        </p:txBody>
      </p:sp>
      <p:sp>
        <p:nvSpPr>
          <p:cNvPr id="6" name="Espace réservé du contenu 2"/>
          <p:cNvSpPr>
            <a:spLocks noGrp="1"/>
          </p:cNvSpPr>
          <p:nvPr>
            <p:ph idx="1"/>
          </p:nvPr>
        </p:nvSpPr>
        <p:spPr>
          <a:xfrm>
            <a:off x="457200" y="1024467"/>
            <a:ext cx="8229600" cy="5500877"/>
          </a:xfrm>
        </p:spPr>
        <p:txBody>
          <a:bodyPr>
            <a:normAutofit fontScale="85000" lnSpcReduction="20000"/>
          </a:bodyPr>
          <a:lstStyle/>
          <a:p>
            <a:pPr>
              <a:spcBef>
                <a:spcPts val="600"/>
              </a:spcBef>
              <a:spcAft>
                <a:spcPts val="600"/>
              </a:spcAft>
              <a:buNone/>
            </a:pPr>
            <a:r>
              <a:rPr lang="fr-CA" u="sng" dirty="0" smtClean="0"/>
              <a:t>Le monstre à combattre</a:t>
            </a:r>
            <a:endParaRPr lang="fr-CA" dirty="0" smtClean="0"/>
          </a:p>
          <a:p>
            <a:pPr>
              <a:spcBef>
                <a:spcPts val="600"/>
              </a:spcBef>
              <a:spcAft>
                <a:spcPts val="600"/>
              </a:spcAft>
            </a:pPr>
            <a:r>
              <a:rPr lang="fr-CA" dirty="0" smtClean="0"/>
              <a:t>Les salariéEs au salaire minimum perdent une bonne partie de leur augmentation de salaire en impôts, ce n’est donc pas un bon moyen pour augmenter leurs revenus.</a:t>
            </a:r>
          </a:p>
          <a:p>
            <a:pPr>
              <a:spcBef>
                <a:spcPts val="600"/>
              </a:spcBef>
              <a:spcAft>
                <a:spcPts val="600"/>
              </a:spcAft>
              <a:buNone/>
            </a:pPr>
            <a:endParaRPr lang="fr-CA" dirty="0" smtClean="0"/>
          </a:p>
          <a:p>
            <a:pPr>
              <a:spcBef>
                <a:spcPts val="600"/>
              </a:spcBef>
              <a:spcAft>
                <a:spcPts val="600"/>
              </a:spcAft>
              <a:buNone/>
            </a:pPr>
            <a:r>
              <a:rPr lang="fr-CA" u="sng" dirty="0" smtClean="0"/>
              <a:t>Gros plan sur les faits</a:t>
            </a:r>
          </a:p>
          <a:p>
            <a:pPr>
              <a:spcBef>
                <a:spcPts val="600"/>
              </a:spcBef>
              <a:spcAft>
                <a:spcPts val="600"/>
              </a:spcAft>
            </a:pPr>
            <a:r>
              <a:rPr lang="fr-CA" dirty="0" smtClean="0"/>
              <a:t>Les employeurEs s’opposent à une augmentation du salaire minimum car elle fera grimper leur coût de main-d’œuvre. Ils proposent plutôt d’augmenter le revenu des travailleuses et travailleurs par des mesures fiscales, soutenues par l’ensemble de la société.</a:t>
            </a:r>
          </a:p>
          <a:p>
            <a:pPr>
              <a:spcBef>
                <a:spcPts val="600"/>
              </a:spcBef>
              <a:spcAft>
                <a:spcPts val="600"/>
              </a:spcAft>
            </a:pPr>
            <a:r>
              <a:rPr lang="fr-CA" dirty="0" smtClean="0"/>
              <a:t>Ces mesures constituent des subventions indirectes aux entreprises.</a:t>
            </a:r>
          </a:p>
        </p:txBody>
      </p:sp>
      <p:pic>
        <p:nvPicPr>
          <p:cNvPr id="7" name="Image 6"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9"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Une augmentation qui disparaît en impôt ?</a:t>
            </a:r>
            <a:endParaRPr lang="fr-CA" sz="3600" b="1" dirty="0">
              <a:solidFill>
                <a:srgbClr val="CC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47</a:t>
            </a:fld>
            <a:endParaRPr lang="fr-FR"/>
          </a:p>
        </p:txBody>
      </p:sp>
      <p:sp>
        <p:nvSpPr>
          <p:cNvPr id="5" name="Espace réservé du contenu 2"/>
          <p:cNvSpPr>
            <a:spLocks noGrp="1"/>
          </p:cNvSpPr>
          <p:nvPr>
            <p:ph idx="1"/>
          </p:nvPr>
        </p:nvSpPr>
        <p:spPr>
          <a:xfrm>
            <a:off x="457200" y="1457670"/>
            <a:ext cx="8229600" cy="5399277"/>
          </a:xfrm>
        </p:spPr>
        <p:txBody>
          <a:bodyPr>
            <a:normAutofit/>
          </a:bodyPr>
          <a:lstStyle/>
          <a:p>
            <a:pPr>
              <a:spcAft>
                <a:spcPts val="3000"/>
              </a:spcAft>
              <a:buNone/>
            </a:pPr>
            <a:r>
              <a:rPr lang="fr-CA" sz="2700" u="sng" dirty="0" smtClean="0"/>
              <a:t>Quelques exemples concrets </a:t>
            </a:r>
          </a:p>
          <a:p>
            <a:pPr>
              <a:spcAft>
                <a:spcPts val="3000"/>
              </a:spcAft>
            </a:pPr>
            <a:r>
              <a:rPr lang="fr-CA" sz="2700" dirty="0" smtClean="0"/>
              <a:t>Selon nos calculs, faire passer le salaire minimum de 10,75 $ à 15 $ l’heure augmente le salaire brut d’</a:t>
            </a:r>
            <a:r>
              <a:rPr lang="fr-CA" sz="2700" dirty="0" err="1" smtClean="0"/>
              <a:t>unE</a:t>
            </a:r>
            <a:r>
              <a:rPr lang="fr-CA" sz="2700" dirty="0" smtClean="0"/>
              <a:t> </a:t>
            </a:r>
            <a:r>
              <a:rPr lang="fr-CA" sz="2700" dirty="0" err="1" smtClean="0"/>
              <a:t>salariéE</a:t>
            </a:r>
            <a:r>
              <a:rPr lang="fr-CA" sz="2700" dirty="0" smtClean="0"/>
              <a:t> travaillant 35 heures par semaine de 7 854 $. </a:t>
            </a:r>
            <a:br>
              <a:rPr lang="fr-CA" sz="2700" dirty="0" smtClean="0"/>
            </a:br>
            <a:r>
              <a:rPr lang="fr-CA" sz="2700" dirty="0" smtClean="0"/>
              <a:t>À la fin de l’année, il aurait 4 417 $ de plus dans ses poches.</a:t>
            </a:r>
          </a:p>
          <a:p>
            <a:pPr>
              <a:spcAft>
                <a:spcPts val="3000"/>
              </a:spcAft>
            </a:pPr>
            <a:r>
              <a:rPr lang="fr-CA" sz="2700" dirty="0" smtClean="0"/>
              <a:t>Selon la CSQ, cette même augmentation du salaire minimum réduit les besoins de soutien de l’État de près de 1000 $ par année. </a:t>
            </a:r>
            <a:endParaRPr lang="fr-CA" sz="2700" dirty="0"/>
          </a:p>
        </p:txBody>
      </p:sp>
      <p:pic>
        <p:nvPicPr>
          <p:cNvPr id="10" name="Image 9"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1"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defRPr/>
            </a:pPr>
            <a:r>
              <a:rPr lang="fr-CA" sz="3600" b="1" dirty="0" smtClean="0">
                <a:solidFill>
                  <a:srgbClr val="C00000"/>
                </a:solidFill>
              </a:rPr>
              <a:t>Avantages financiers pour les salariéEs</a:t>
            </a:r>
            <a:br>
              <a:rPr lang="fr-CA" sz="3600" b="1" dirty="0" smtClean="0">
                <a:solidFill>
                  <a:srgbClr val="C00000"/>
                </a:solidFill>
              </a:rPr>
            </a:br>
            <a:r>
              <a:rPr lang="fr-CA" sz="3600" b="1" dirty="0" smtClean="0">
                <a:solidFill>
                  <a:srgbClr val="C00000"/>
                </a:solidFill>
              </a:rPr>
              <a:t>et le gouvernement</a:t>
            </a:r>
            <a:endParaRPr lang="fr-CA" sz="3500" b="1" dirty="0">
              <a:solidFill>
                <a:srgbClr val="CC0000"/>
              </a:solidFill>
            </a:endParaRPr>
          </a:p>
        </p:txBody>
      </p:sp>
      <p:sp>
        <p:nvSpPr>
          <p:cNvPr id="13"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48</a:t>
            </a:fld>
            <a:endParaRPr lang="fr-FR"/>
          </a:p>
        </p:txBody>
      </p:sp>
      <p:sp>
        <p:nvSpPr>
          <p:cNvPr id="5" name="Titre 1"/>
          <p:cNvSpPr>
            <a:spLocks noGrp="1"/>
          </p:cNvSpPr>
          <p:nvPr>
            <p:ph type="title"/>
          </p:nvPr>
        </p:nvSpPr>
        <p:spPr>
          <a:xfrm>
            <a:off x="986971" y="2438400"/>
            <a:ext cx="7168661" cy="1362075"/>
          </a:xfrm>
        </p:spPr>
        <p:txBody>
          <a:bodyPr>
            <a:noAutofit/>
          </a:bodyPr>
          <a:lstStyle/>
          <a:p>
            <a:pPr algn="ctr"/>
            <a:r>
              <a:rPr lang="fr-CA" sz="3600" b="1" dirty="0" smtClean="0">
                <a:solidFill>
                  <a:srgbClr val="CC0000"/>
                </a:solidFill>
              </a:rPr>
              <a:t>EN CONCLUSION…</a:t>
            </a:r>
            <a:endParaRPr lang="fr-CA" sz="3600" b="1" dirty="0"/>
          </a:p>
        </p:txBody>
      </p:sp>
      <p:pic>
        <p:nvPicPr>
          <p:cNvPr id="7" name="Image 6" descr="logo.png"/>
          <p:cNvPicPr>
            <a:picLocks noChangeAspect="1"/>
          </p:cNvPicPr>
          <p:nvPr/>
        </p:nvPicPr>
        <p:blipFill>
          <a:blip r:embed="rId3" cstate="print"/>
          <a:stretch>
            <a:fillRect/>
          </a:stretch>
        </p:blipFill>
        <p:spPr>
          <a:xfrm>
            <a:off x="7848600" y="2237014"/>
            <a:ext cx="838200" cy="8382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49</a:t>
            </a:fld>
            <a:endParaRPr lang="fr-FR"/>
          </a:p>
        </p:txBody>
      </p:sp>
      <p:sp>
        <p:nvSpPr>
          <p:cNvPr id="6" name="Espace réservé du contenu 2"/>
          <p:cNvSpPr>
            <a:spLocks noGrp="1"/>
          </p:cNvSpPr>
          <p:nvPr>
            <p:ph idx="1"/>
          </p:nvPr>
        </p:nvSpPr>
        <p:spPr>
          <a:xfrm>
            <a:off x="457200" y="1600200"/>
            <a:ext cx="8229600" cy="4525963"/>
          </a:xfrm>
        </p:spPr>
        <p:txBody>
          <a:bodyPr>
            <a:normAutofit/>
          </a:bodyPr>
          <a:lstStyle/>
          <a:p>
            <a:r>
              <a:rPr lang="fr-CA" dirty="0" smtClean="0"/>
              <a:t>Les effets d’une augmentation du salaire minimum ne sont pas aussi monstrueux que certainEs voudraient nous le faire croire.</a:t>
            </a:r>
          </a:p>
          <a:p>
            <a:r>
              <a:rPr lang="fr-CA" dirty="0" smtClean="0"/>
              <a:t>Il est non seulement nécessaire mais possible d’augmenter le salaire minimum. </a:t>
            </a:r>
          </a:p>
          <a:p>
            <a:r>
              <a:rPr lang="fr-CA" dirty="0" smtClean="0"/>
              <a:t>Au final, augmenter le salaire minimum est un choix de société et un choix politique.</a:t>
            </a:r>
          </a:p>
        </p:txBody>
      </p:sp>
      <p:pic>
        <p:nvPicPr>
          <p:cNvPr id="8" name="Image 7"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0"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algn="l"/>
            <a:r>
              <a:rPr lang="fr-CA" sz="3600" b="1" dirty="0" smtClean="0">
                <a:solidFill>
                  <a:srgbClr val="C00000"/>
                </a:solidFill>
              </a:rPr>
              <a:t>Conclusion</a:t>
            </a:r>
            <a:endParaRPr lang="fr-CA" sz="3600" b="1" dirty="0">
              <a:solidFill>
                <a:srgbClr val="C0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5</a:t>
            </a:fld>
            <a:endParaRPr lang="fr-FR"/>
          </a:p>
        </p:txBody>
      </p:sp>
      <p:pic>
        <p:nvPicPr>
          <p:cNvPr id="10" name="Image 9"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1"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r>
              <a:rPr lang="fr-CA" sz="3600" b="1" dirty="0" smtClean="0">
                <a:solidFill>
                  <a:srgbClr val="C00000"/>
                </a:solidFill>
              </a:rPr>
              <a:t>Le salaire minimum, qu’est-ce que c’est ?</a:t>
            </a:r>
            <a:endParaRPr lang="fr-CA" sz="3600" b="1" dirty="0">
              <a:solidFill>
                <a:srgbClr val="C00000"/>
              </a:solidFill>
            </a:endParaRPr>
          </a:p>
        </p:txBody>
      </p:sp>
      <p:sp>
        <p:nvSpPr>
          <p:cNvPr id="17" name="Espace réservé du contenu 2"/>
          <p:cNvSpPr>
            <a:spLocks noGrp="1"/>
          </p:cNvSpPr>
          <p:nvPr>
            <p:ph idx="1"/>
          </p:nvPr>
        </p:nvSpPr>
        <p:spPr>
          <a:xfrm>
            <a:off x="457200" y="1628800"/>
            <a:ext cx="8229600" cy="1581125"/>
          </a:xfrm>
        </p:spPr>
        <p:txBody>
          <a:bodyPr>
            <a:normAutofit/>
          </a:bodyPr>
          <a:lstStyle/>
          <a:p>
            <a:r>
              <a:rPr lang="fr-CA" sz="3000" dirty="0" smtClean="0"/>
              <a:t>Le salaire minimum est fixé par le gouvernement. </a:t>
            </a:r>
          </a:p>
          <a:p>
            <a:r>
              <a:rPr lang="fr-CA" sz="3000" dirty="0" smtClean="0"/>
              <a:t>En voici les taux au 1</a:t>
            </a:r>
            <a:r>
              <a:rPr lang="fr-CA" sz="3000" baseline="30000" dirty="0" smtClean="0"/>
              <a:t>er</a:t>
            </a:r>
            <a:r>
              <a:rPr lang="fr-CA" sz="3000" dirty="0" smtClean="0"/>
              <a:t> mai 2016:</a:t>
            </a:r>
          </a:p>
          <a:p>
            <a:pPr>
              <a:buNone/>
            </a:pPr>
            <a:endParaRPr lang="fr-CA" dirty="0" smtClean="0"/>
          </a:p>
        </p:txBody>
      </p:sp>
      <p:sp>
        <p:nvSpPr>
          <p:cNvPr id="19" name="Espace réservé du contenu 2"/>
          <p:cNvSpPr txBox="1">
            <a:spLocks/>
          </p:cNvSpPr>
          <p:nvPr/>
        </p:nvSpPr>
        <p:spPr>
          <a:xfrm>
            <a:off x="457200" y="4609318"/>
            <a:ext cx="8229600" cy="174703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1800"/>
              </a:spcAft>
              <a:buClrTx/>
              <a:buSzTx/>
              <a:buFont typeface="Arial"/>
              <a:buChar char="•"/>
              <a:tabLst/>
              <a:defRPr/>
            </a:pPr>
            <a:r>
              <a:rPr kumimoji="0" lang="fr-CA" sz="3000" b="0" i="0" u="none" strike="noStrike" kern="1200" cap="none" spc="0" normalizeH="0" baseline="0" noProof="0" dirty="0" smtClean="0">
                <a:ln>
                  <a:noFill/>
                </a:ln>
                <a:solidFill>
                  <a:schemeClr val="tx1"/>
                </a:solidFill>
                <a:effectLst/>
                <a:uLnTx/>
                <a:uFillTx/>
                <a:latin typeface="+mn-lt"/>
                <a:ea typeface="+mn-ea"/>
                <a:cs typeface="+mn-cs"/>
              </a:rPr>
              <a:t>De tout temps, le taux du salaire minimum a suscité des débats: </a:t>
            </a:r>
            <a:r>
              <a:rPr kumimoji="0" lang="fr-CA" sz="3000" b="0" i="0" u="none" strike="noStrike" kern="1200" cap="none" spc="0" normalizeH="0" baseline="0" noProof="0" dirty="0" err="1" smtClean="0">
                <a:ln>
                  <a:noFill/>
                </a:ln>
                <a:solidFill>
                  <a:schemeClr val="tx1"/>
                </a:solidFill>
                <a:effectLst/>
                <a:uLnTx/>
                <a:uFillTx/>
                <a:latin typeface="+mn-lt"/>
                <a:ea typeface="+mn-ea"/>
                <a:cs typeface="+mn-cs"/>
              </a:rPr>
              <a:t>certainEs</a:t>
            </a:r>
            <a:r>
              <a:rPr kumimoji="0" lang="fr-CA" sz="3000" b="0" i="0" u="none" strike="noStrike" kern="1200" cap="none" spc="0" normalizeH="0" baseline="0" noProof="0" dirty="0" smtClean="0">
                <a:ln>
                  <a:noFill/>
                </a:ln>
                <a:solidFill>
                  <a:schemeClr val="tx1"/>
                </a:solidFill>
                <a:effectLst/>
                <a:uLnTx/>
                <a:uFillTx/>
                <a:latin typeface="+mn-lt"/>
                <a:ea typeface="+mn-ea"/>
                <a:cs typeface="+mn-cs"/>
              </a:rPr>
              <a:t> le jugent trop bas, d’autres le jugent trop élevé.</a:t>
            </a:r>
            <a:endParaRPr kumimoji="0" lang="fr-CA"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graphicFrame>
        <p:nvGraphicFramePr>
          <p:cNvPr id="9" name="Tableau 8"/>
          <p:cNvGraphicFramePr>
            <a:graphicFrameLocks noGrp="1"/>
          </p:cNvGraphicFramePr>
          <p:nvPr/>
        </p:nvGraphicFramePr>
        <p:xfrm>
          <a:off x="1103086" y="2803770"/>
          <a:ext cx="7024913" cy="1805548"/>
        </p:xfrm>
        <a:graphic>
          <a:graphicData uri="http://schemas.openxmlformats.org/drawingml/2006/table">
            <a:tbl>
              <a:tblPr/>
              <a:tblGrid>
                <a:gridCol w="4882380"/>
                <a:gridCol w="116866"/>
                <a:gridCol w="2025667"/>
              </a:tblGrid>
              <a:tr h="451387">
                <a:tc>
                  <a:txBody>
                    <a:bodyPr/>
                    <a:lstStyle/>
                    <a:p>
                      <a:pPr algn="r" fontAlgn="ctr"/>
                      <a:r>
                        <a:rPr lang="fr-CA" sz="2400" b="0" i="0" u="none" strike="noStrike" dirty="0">
                          <a:solidFill>
                            <a:srgbClr val="000000"/>
                          </a:solidFill>
                          <a:latin typeface="Calibri"/>
                        </a:rPr>
                        <a:t>Taux général du salaire minimum</a:t>
                      </a:r>
                    </a:p>
                  </a:txBody>
                  <a:tcPr marL="7815" marR="7815" marT="7815" marB="0" anchor="ctr">
                    <a:lnL w="19050" cap="flat" cmpd="sng" algn="ctr">
                      <a:solidFill>
                        <a:srgbClr val="C00000"/>
                      </a:solidFill>
                      <a:prstDash val="solid"/>
                      <a:round/>
                      <a:headEnd type="none" w="med" len="med"/>
                      <a:tailEnd type="none" w="med" len="med"/>
                    </a:lnL>
                    <a:lnR>
                      <a:noFill/>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ctr"/>
                      <a:r>
                        <a:rPr lang="fr-CA" sz="2400" b="0" i="0" u="none" strike="noStrike">
                          <a:solidFill>
                            <a:srgbClr val="000000"/>
                          </a:solidFill>
                          <a:latin typeface="Calibri"/>
                        </a:rPr>
                        <a:t> </a:t>
                      </a:r>
                    </a:p>
                  </a:txBody>
                  <a:tcPr marL="7815" marR="7815" marT="7815" marB="0" anchor="ctr">
                    <a:lnL>
                      <a:noFill/>
                    </a:lnL>
                    <a:lnR w="6350" cap="flat" cmpd="sng" algn="ctr">
                      <a:solidFill>
                        <a:srgbClr val="000000"/>
                      </a:solidFill>
                      <a:prstDash val="dot"/>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ctr"/>
                      <a:r>
                        <a:rPr lang="fr-CA" sz="2400" b="0" i="0" u="none" strike="noStrike">
                          <a:solidFill>
                            <a:srgbClr val="000000"/>
                          </a:solidFill>
                          <a:latin typeface="Calibri"/>
                        </a:rPr>
                        <a:t>10,75 $ l'heure</a:t>
                      </a:r>
                    </a:p>
                  </a:txBody>
                  <a:tcPr marL="7815" marR="7815" marT="781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451387">
                <a:tc>
                  <a:txBody>
                    <a:bodyPr/>
                    <a:lstStyle/>
                    <a:p>
                      <a:pPr algn="r" fontAlgn="ctr"/>
                      <a:r>
                        <a:rPr lang="fr-CA" sz="2400" b="0" i="0" u="none" strike="noStrike" dirty="0">
                          <a:solidFill>
                            <a:srgbClr val="000000"/>
                          </a:solidFill>
                          <a:latin typeface="Calibri"/>
                        </a:rPr>
                        <a:t>Taux pour les salariéEs à pourboire</a:t>
                      </a:r>
                    </a:p>
                  </a:txBody>
                  <a:tcPr marL="7815" marR="7815" marT="7815"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fr-CA" sz="2400" b="0" i="0" u="none" strike="noStrike">
                          <a:solidFill>
                            <a:srgbClr val="000000"/>
                          </a:solidFill>
                          <a:latin typeface="Calibri"/>
                        </a:rPr>
                        <a:t> </a:t>
                      </a:r>
                    </a:p>
                  </a:txBody>
                  <a:tcPr marL="7815" marR="7815" marT="781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fr-CA" sz="2400" b="0" i="0" u="none" strike="noStrike" dirty="0">
                          <a:solidFill>
                            <a:srgbClr val="000000"/>
                          </a:solidFill>
                          <a:latin typeface="Calibri"/>
                        </a:rPr>
                        <a:t>9,20 $ l'heure</a:t>
                      </a:r>
                    </a:p>
                  </a:txBody>
                  <a:tcPr marL="7815" marR="7815" marT="781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451387">
                <a:tc>
                  <a:txBody>
                    <a:bodyPr/>
                    <a:lstStyle/>
                    <a:p>
                      <a:pPr algn="r" fontAlgn="ctr"/>
                      <a:r>
                        <a:rPr lang="fr-CA" sz="2400" b="0" i="0" u="none" strike="noStrike" dirty="0" err="1">
                          <a:solidFill>
                            <a:srgbClr val="000000"/>
                          </a:solidFill>
                          <a:latin typeface="Calibri"/>
                        </a:rPr>
                        <a:t>CueilleurEs</a:t>
                      </a:r>
                      <a:r>
                        <a:rPr lang="fr-CA" sz="2400" b="0" i="0" u="none" strike="noStrike" dirty="0">
                          <a:solidFill>
                            <a:srgbClr val="000000"/>
                          </a:solidFill>
                          <a:latin typeface="Calibri"/>
                        </a:rPr>
                        <a:t> de framboises</a:t>
                      </a:r>
                    </a:p>
                  </a:txBody>
                  <a:tcPr marL="7815" marR="7815" marT="7815"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ctr"/>
                      <a:r>
                        <a:rPr lang="fr-CA" sz="2400" b="0" i="0" u="none" strike="noStrike">
                          <a:solidFill>
                            <a:srgbClr val="000000"/>
                          </a:solidFill>
                          <a:latin typeface="Calibri"/>
                        </a:rPr>
                        <a:t> </a:t>
                      </a:r>
                    </a:p>
                  </a:txBody>
                  <a:tcPr marL="7815" marR="7815" marT="781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ctr"/>
                      <a:r>
                        <a:rPr lang="fr-CA" sz="2400" b="0" i="0" u="none" strike="noStrike">
                          <a:solidFill>
                            <a:srgbClr val="000000"/>
                          </a:solidFill>
                          <a:latin typeface="Calibri"/>
                        </a:rPr>
                        <a:t>3,18 $ du kg</a:t>
                      </a:r>
                    </a:p>
                  </a:txBody>
                  <a:tcPr marL="7815" marR="7815" marT="781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451387">
                <a:tc>
                  <a:txBody>
                    <a:bodyPr/>
                    <a:lstStyle/>
                    <a:p>
                      <a:pPr algn="r" fontAlgn="ctr"/>
                      <a:r>
                        <a:rPr lang="fr-CA" sz="2400" b="0" i="0" u="none" strike="noStrike">
                          <a:solidFill>
                            <a:srgbClr val="000000"/>
                          </a:solidFill>
                          <a:latin typeface="Calibri"/>
                        </a:rPr>
                        <a:t>CueilleurEs de fraises</a:t>
                      </a:r>
                    </a:p>
                  </a:txBody>
                  <a:tcPr marL="7815" marR="7815" marT="7815"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l" fontAlgn="ctr"/>
                      <a:r>
                        <a:rPr lang="fr-CA" sz="2400" b="0" i="0" u="none" strike="noStrike">
                          <a:solidFill>
                            <a:srgbClr val="000000"/>
                          </a:solidFill>
                          <a:latin typeface="Calibri"/>
                        </a:rPr>
                        <a:t> </a:t>
                      </a:r>
                    </a:p>
                  </a:txBody>
                  <a:tcPr marL="7815" marR="7815" marT="781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l" fontAlgn="ctr"/>
                      <a:r>
                        <a:rPr lang="fr-CA" sz="2400" b="0" i="0" u="none" strike="noStrike" dirty="0">
                          <a:solidFill>
                            <a:srgbClr val="000000"/>
                          </a:solidFill>
                          <a:latin typeface="Calibri"/>
                        </a:rPr>
                        <a:t>0,85 $ du kg</a:t>
                      </a:r>
                    </a:p>
                  </a:txBody>
                  <a:tcPr marL="7815" marR="7815" marT="781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6552" y="1860331"/>
            <a:ext cx="6132786" cy="12297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 name="ZoneTexte 3"/>
          <p:cNvSpPr txBox="1"/>
          <p:nvPr/>
        </p:nvSpPr>
        <p:spPr>
          <a:xfrm>
            <a:off x="1576552" y="255158"/>
            <a:ext cx="5912069" cy="369332"/>
          </a:xfrm>
          <a:prstGeom prst="rect">
            <a:avLst/>
          </a:prstGeom>
          <a:noFill/>
        </p:spPr>
        <p:txBody>
          <a:bodyPr wrap="square" rtlCol="0">
            <a:spAutoFit/>
          </a:bodyPr>
          <a:lstStyle/>
          <a:p>
            <a:pPr algn="ctr"/>
            <a:r>
              <a:rPr lang="fr-CA" dirty="0" smtClean="0"/>
              <a:t>Date de publication</a:t>
            </a:r>
            <a:r>
              <a:rPr lang="fr-CA" smtClean="0"/>
              <a:t>:  24 octobre </a:t>
            </a:r>
            <a:r>
              <a:rPr lang="fr-CA" dirty="0" smtClean="0"/>
              <a:t>2016</a:t>
            </a:r>
            <a:endParaRPr lang="fr-CA" dirty="0"/>
          </a:p>
        </p:txBody>
      </p:sp>
      <p:sp>
        <p:nvSpPr>
          <p:cNvPr id="5" name="ZoneTexte 4"/>
          <p:cNvSpPr txBox="1"/>
          <p:nvPr/>
        </p:nvSpPr>
        <p:spPr>
          <a:xfrm>
            <a:off x="1030514" y="5778081"/>
            <a:ext cx="7010400" cy="461665"/>
          </a:xfrm>
          <a:prstGeom prst="rect">
            <a:avLst/>
          </a:prstGeom>
          <a:noFill/>
        </p:spPr>
        <p:txBody>
          <a:bodyPr wrap="square" rtlCol="0">
            <a:spAutoFit/>
          </a:bodyPr>
          <a:lstStyle/>
          <a:p>
            <a:pPr algn="r"/>
            <a:r>
              <a:rPr lang="fr-CA" sz="2400" dirty="0" smtClean="0">
                <a:solidFill>
                  <a:srgbClr val="00B050"/>
                </a:solidFill>
              </a:rPr>
              <a:t>reproduction permise avec mention de la source</a:t>
            </a:r>
            <a:endParaRPr lang="fr-CA" sz="2400" dirty="0">
              <a:solidFill>
                <a:srgbClr val="00B050"/>
              </a:solidFill>
            </a:endParaRPr>
          </a:p>
        </p:txBody>
      </p:sp>
      <p:pic>
        <p:nvPicPr>
          <p:cNvPr id="6" name="Image 5" descr="Copyleft.svg.png"/>
          <p:cNvPicPr>
            <a:picLocks noChangeAspect="1"/>
          </p:cNvPicPr>
          <p:nvPr/>
        </p:nvPicPr>
        <p:blipFill>
          <a:blip r:embed="rId3"/>
          <a:stretch>
            <a:fillRect/>
          </a:stretch>
        </p:blipFill>
        <p:spPr>
          <a:xfrm>
            <a:off x="812800" y="5529942"/>
            <a:ext cx="957943" cy="957943"/>
          </a:xfrm>
          <a:prstGeom prst="rect">
            <a:avLst/>
          </a:prstGeom>
        </p:spPr>
      </p:pic>
      <p:pic>
        <p:nvPicPr>
          <p:cNvPr id="7" name="Image 6" descr="Logo Collectif - Couleur.jpg"/>
          <p:cNvPicPr>
            <a:picLocks noChangeAspect="1"/>
          </p:cNvPicPr>
          <p:nvPr/>
        </p:nvPicPr>
        <p:blipFill>
          <a:blip r:embed="rId4"/>
          <a:stretch>
            <a:fillRect/>
          </a:stretch>
        </p:blipFill>
        <p:spPr>
          <a:xfrm>
            <a:off x="2496457" y="1641735"/>
            <a:ext cx="4354287" cy="357486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6</a:t>
            </a:fld>
            <a:endParaRPr lang="fr-FR"/>
          </a:p>
        </p:txBody>
      </p:sp>
      <p:sp>
        <p:nvSpPr>
          <p:cNvPr id="7" name="Espace réservé du contenu 2"/>
          <p:cNvSpPr>
            <a:spLocks noGrp="1"/>
          </p:cNvSpPr>
          <p:nvPr>
            <p:ph idx="1"/>
          </p:nvPr>
        </p:nvSpPr>
        <p:spPr>
          <a:xfrm>
            <a:off x="395536" y="1302782"/>
            <a:ext cx="8352928" cy="5040560"/>
          </a:xfrm>
        </p:spPr>
        <p:txBody>
          <a:bodyPr>
            <a:normAutofit/>
          </a:bodyPr>
          <a:lstStyle/>
          <a:p>
            <a:pPr>
              <a:spcAft>
                <a:spcPts val="1800"/>
              </a:spcAft>
            </a:pPr>
            <a:r>
              <a:rPr lang="fr-CA" sz="3000" dirty="0" smtClean="0"/>
              <a:t>Au Québec, 3 lois ont marqué l’évolution du salaire minimum:</a:t>
            </a:r>
          </a:p>
          <a:p>
            <a:pPr lvl="1">
              <a:spcAft>
                <a:spcPts val="1800"/>
              </a:spcAft>
            </a:pPr>
            <a:r>
              <a:rPr lang="fr-CA" sz="2500" i="1" dirty="0" smtClean="0"/>
              <a:t>Loi sur le salaire des femmes </a:t>
            </a:r>
            <a:r>
              <a:rPr lang="fr-CA" sz="2500" dirty="0" smtClean="0"/>
              <a:t>(1919): </a:t>
            </a:r>
            <a:br>
              <a:rPr lang="fr-CA" sz="2500" dirty="0" smtClean="0"/>
            </a:br>
            <a:r>
              <a:rPr lang="fr-CA" sz="2500" dirty="0" smtClean="0"/>
              <a:t>salaire minimum pour les femmes et les enfants</a:t>
            </a:r>
          </a:p>
          <a:p>
            <a:pPr lvl="1">
              <a:spcAft>
                <a:spcPts val="1800"/>
              </a:spcAft>
            </a:pPr>
            <a:r>
              <a:rPr lang="fr-CA" sz="2500" i="1" dirty="0" smtClean="0"/>
              <a:t>Loi des salaires raisonnables </a:t>
            </a:r>
            <a:r>
              <a:rPr lang="fr-CA" sz="2500" dirty="0" smtClean="0"/>
              <a:t>(1937): </a:t>
            </a:r>
            <a:br>
              <a:rPr lang="fr-CA" sz="2500" dirty="0" smtClean="0"/>
            </a:br>
            <a:r>
              <a:rPr lang="fr-CA" sz="2500" dirty="0" smtClean="0"/>
              <a:t>salaire minimum applicable aussi aux hommes</a:t>
            </a:r>
          </a:p>
          <a:p>
            <a:pPr lvl="1">
              <a:spcAft>
                <a:spcPts val="1800"/>
              </a:spcAft>
            </a:pPr>
            <a:r>
              <a:rPr lang="fr-CA" sz="2500" i="1" dirty="0" smtClean="0"/>
              <a:t>Loi sur les normes du travail</a:t>
            </a:r>
            <a:r>
              <a:rPr lang="fr-CA" sz="2500" dirty="0" smtClean="0"/>
              <a:t> (1979): </a:t>
            </a:r>
            <a:br>
              <a:rPr lang="fr-CA" sz="2500" dirty="0" smtClean="0"/>
            </a:br>
            <a:r>
              <a:rPr lang="fr-CA" sz="2500" dirty="0" smtClean="0"/>
              <a:t>loi regroupant l’ensemble des normes du travail, dont le salaire minimum</a:t>
            </a:r>
          </a:p>
        </p:txBody>
      </p:sp>
      <p:pic>
        <p:nvPicPr>
          <p:cNvPr id="11" name="Image 10"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2"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r>
              <a:rPr lang="fr-CA" sz="3600" b="1" dirty="0" smtClean="0">
                <a:solidFill>
                  <a:srgbClr val="C00000"/>
                </a:solidFill>
              </a:rPr>
              <a:t>Petite histoire du salaire minimum</a:t>
            </a:r>
            <a:endParaRPr lang="fr-CA" sz="3500" b="1" dirty="0">
              <a:solidFill>
                <a:srgbClr val="C00000"/>
              </a:solidFill>
            </a:endParaRPr>
          </a:p>
        </p:txBody>
      </p:sp>
      <p:pic>
        <p:nvPicPr>
          <p:cNvPr id="10" name="Image 9" descr="crayon.png"/>
          <p:cNvPicPr>
            <a:picLocks noChangeAspect="1"/>
          </p:cNvPicPr>
          <p:nvPr/>
        </p:nvPicPr>
        <p:blipFill>
          <a:blip r:embed="rId4"/>
          <a:stretch>
            <a:fillRect/>
          </a:stretch>
        </p:blipFill>
        <p:spPr>
          <a:xfrm>
            <a:off x="7588538" y="396002"/>
            <a:ext cx="1363134" cy="906780"/>
          </a:xfrm>
          <a:prstGeom prst="rect">
            <a:avLst/>
          </a:prstGeom>
        </p:spPr>
      </p:pic>
      <p:sp>
        <p:nvSpPr>
          <p:cNvPr id="13"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7</a:t>
            </a:fld>
            <a:endParaRPr lang="fr-FR"/>
          </a:p>
        </p:txBody>
      </p:sp>
      <p:sp>
        <p:nvSpPr>
          <p:cNvPr id="7" name="Espace réservé du contenu 2"/>
          <p:cNvSpPr>
            <a:spLocks noGrp="1"/>
          </p:cNvSpPr>
          <p:nvPr>
            <p:ph idx="1"/>
          </p:nvPr>
        </p:nvSpPr>
        <p:spPr>
          <a:xfrm>
            <a:off x="457200" y="1202268"/>
            <a:ext cx="8229600" cy="5154082"/>
          </a:xfrm>
        </p:spPr>
        <p:txBody>
          <a:bodyPr>
            <a:noAutofit/>
          </a:bodyPr>
          <a:lstStyle/>
          <a:p>
            <a:pPr>
              <a:spcAft>
                <a:spcPts val="1800"/>
              </a:spcAft>
            </a:pPr>
            <a:r>
              <a:rPr lang="fr-CA" sz="2500" dirty="0" smtClean="0"/>
              <a:t>Marche </a:t>
            </a:r>
            <a:r>
              <a:rPr lang="fr-CA" sz="2500" i="1" dirty="0" smtClean="0"/>
              <a:t>Du pain et des roses </a:t>
            </a:r>
            <a:r>
              <a:rPr lang="fr-CA" sz="2500" dirty="0" smtClean="0"/>
              <a:t>(1995)</a:t>
            </a:r>
          </a:p>
          <a:p>
            <a:pPr>
              <a:spcAft>
                <a:spcPts val="1800"/>
              </a:spcAft>
            </a:pPr>
            <a:r>
              <a:rPr lang="fr-CA" sz="2500" dirty="0" smtClean="0"/>
              <a:t>Campagne du Front de défense des </a:t>
            </a:r>
            <a:r>
              <a:rPr lang="fr-CA" sz="2500" dirty="0" err="1" smtClean="0"/>
              <a:t>non-syndiquéEs</a:t>
            </a:r>
            <a:r>
              <a:rPr lang="fr-CA" sz="2500" dirty="0" smtClean="0"/>
              <a:t> (2007)</a:t>
            </a:r>
          </a:p>
          <a:p>
            <a:pPr>
              <a:spcAft>
                <a:spcPts val="1800"/>
              </a:spcAft>
            </a:pPr>
            <a:r>
              <a:rPr lang="fr-CA" sz="2500" dirty="0" smtClean="0"/>
              <a:t>Campagne de la Coordination du Québec pour la Marche mondiale des femmes (2008)</a:t>
            </a:r>
          </a:p>
          <a:p>
            <a:pPr>
              <a:spcAft>
                <a:spcPts val="1800"/>
              </a:spcAft>
            </a:pPr>
            <a:r>
              <a:rPr lang="fr-CA" sz="2500" dirty="0" smtClean="0"/>
              <a:t>Campagne </a:t>
            </a:r>
            <a:r>
              <a:rPr lang="fr-CA" sz="2500" i="1" dirty="0" smtClean="0"/>
              <a:t>Mission collective: Bâtir un Québec sans pauvreté</a:t>
            </a:r>
            <a:r>
              <a:rPr lang="fr-CA" sz="2500" dirty="0" smtClean="0"/>
              <a:t>, par le Collectif pour un Québec sans pauvreté (2009)</a:t>
            </a:r>
            <a:endParaRPr lang="fr-CA" sz="2500" i="1" dirty="0" smtClean="0"/>
          </a:p>
          <a:p>
            <a:pPr>
              <a:spcAft>
                <a:spcPts val="1800"/>
              </a:spcAft>
            </a:pPr>
            <a:r>
              <a:rPr lang="fr-CA" sz="2500" dirty="0" smtClean="0"/>
              <a:t>Campagnes pour un salaire minimum à 15 $ l’heure: États-Unis, Canada, Québec (2012 et +)</a:t>
            </a:r>
            <a:endParaRPr lang="fr-CA" sz="2500" dirty="0"/>
          </a:p>
        </p:txBody>
      </p:sp>
      <p:pic>
        <p:nvPicPr>
          <p:cNvPr id="9" name="Image 8"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0"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r>
              <a:rPr lang="fr-CA" sz="3600" b="1" dirty="0" smtClean="0">
                <a:solidFill>
                  <a:srgbClr val="C00000"/>
                </a:solidFill>
              </a:rPr>
              <a:t>Historique des luttes récentes au Québec</a:t>
            </a:r>
            <a:endParaRPr lang="fr-CA" sz="3600" b="1" dirty="0">
              <a:solidFill>
                <a:srgbClr val="C00000"/>
              </a:solidFill>
            </a:endParaRPr>
          </a:p>
        </p:txBody>
      </p:sp>
      <p:sp>
        <p:nvSpPr>
          <p:cNvPr id="12"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8</a:t>
            </a:fld>
            <a:endParaRPr lang="fr-FR" dirty="0"/>
          </a:p>
        </p:txBody>
      </p:sp>
      <p:pic>
        <p:nvPicPr>
          <p:cNvPr id="9" name="Image 8"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0"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pPr>
            <a:r>
              <a:rPr lang="fr-CA" sz="3600" b="1" dirty="0" smtClean="0">
                <a:solidFill>
                  <a:srgbClr val="C00000"/>
                </a:solidFill>
              </a:rPr>
              <a:t>Évolution du salaire minimum au Québec depuis 1965</a:t>
            </a:r>
            <a:endParaRPr lang="fr-CA" sz="3500" b="1" dirty="0">
              <a:solidFill>
                <a:srgbClr val="C00000"/>
              </a:solidFill>
            </a:endParaRPr>
          </a:p>
        </p:txBody>
      </p:sp>
      <p:graphicFrame>
        <p:nvGraphicFramePr>
          <p:cNvPr id="5" name="Graphique 4"/>
          <p:cNvGraphicFramePr/>
          <p:nvPr/>
        </p:nvGraphicFramePr>
        <p:xfrm>
          <a:off x="406400" y="845931"/>
          <a:ext cx="8280400" cy="58651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9</a:t>
            </a:fld>
            <a:endParaRPr lang="fr-FR"/>
          </a:p>
        </p:txBody>
      </p:sp>
      <p:sp>
        <p:nvSpPr>
          <p:cNvPr id="9" name="Titre 1"/>
          <p:cNvSpPr>
            <a:spLocks noGrp="1"/>
          </p:cNvSpPr>
          <p:nvPr>
            <p:ph type="title"/>
          </p:nvPr>
        </p:nvSpPr>
        <p:spPr>
          <a:xfrm>
            <a:off x="986971" y="2438400"/>
            <a:ext cx="7168661" cy="1362075"/>
          </a:xfrm>
        </p:spPr>
        <p:txBody>
          <a:bodyPr>
            <a:noAutofit/>
          </a:bodyPr>
          <a:lstStyle/>
          <a:p>
            <a:pPr algn="ctr"/>
            <a:r>
              <a:rPr lang="fr-CA" sz="3600" b="1" dirty="0" smtClean="0">
                <a:solidFill>
                  <a:srgbClr val="CC0000"/>
                </a:solidFill>
              </a:rPr>
              <a:t>COMMENT LE GOUVERNEMENT DÉTERMINE-T-IL</a:t>
            </a:r>
            <a:br>
              <a:rPr lang="fr-CA" sz="3600" b="1" dirty="0" smtClean="0">
                <a:solidFill>
                  <a:srgbClr val="CC0000"/>
                </a:solidFill>
              </a:rPr>
            </a:br>
            <a:r>
              <a:rPr lang="fr-CA" sz="3600" b="1" dirty="0" smtClean="0">
                <a:solidFill>
                  <a:srgbClr val="CC0000"/>
                </a:solidFill>
              </a:rPr>
              <a:t>LE TAUX DU SALAIRE MINIMUM ?</a:t>
            </a:r>
            <a:endParaRPr lang="fr-CA" sz="3600" b="1" dirty="0"/>
          </a:p>
        </p:txBody>
      </p:sp>
      <p:pic>
        <p:nvPicPr>
          <p:cNvPr id="10" name="Image 9" descr="logo.png"/>
          <p:cNvPicPr>
            <a:picLocks noChangeAspect="1"/>
          </p:cNvPicPr>
          <p:nvPr/>
        </p:nvPicPr>
        <p:blipFill>
          <a:blip r:embed="rId3" cstate="print"/>
          <a:stretch>
            <a:fillRect/>
          </a:stretch>
        </p:blipFill>
        <p:spPr>
          <a:xfrm>
            <a:off x="7848600" y="2237014"/>
            <a:ext cx="838200" cy="83820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8729</TotalTime>
  <Words>9995</Words>
  <Application>Microsoft Office PowerPoint</Application>
  <PresentationFormat>Affichage à l'écran (4:3)</PresentationFormat>
  <Paragraphs>862</Paragraphs>
  <Slides>50</Slides>
  <Notes>50</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Thème Office</vt:lpstr>
      <vt:lpstr>Toute la lumière sur le salaire minimum</vt:lpstr>
      <vt:lpstr>Objectifs de la présentation</vt:lpstr>
      <vt:lpstr>Pourquoi s’intéresser au salaire minimum ?</vt:lpstr>
      <vt:lpstr>POUR EN SAVOIR PLUS  SUR LE SALAIRE MINIMUM</vt:lpstr>
      <vt:lpstr>Le salaire minimum, qu’est-ce que c’est ?</vt:lpstr>
      <vt:lpstr>Petite histoire du salaire minimum</vt:lpstr>
      <vt:lpstr>Historique des luttes récentes au Québec</vt:lpstr>
      <vt:lpstr>Évolution du salaire minimum au Québec depuis 1965</vt:lpstr>
      <vt:lpstr>COMMENT LE GOUVERNEMENT DÉTERMINE-T-IL LE TAUX DU SALAIRE MINIMUM ?</vt:lpstr>
      <vt:lpstr>Comment est établi le taux  du salaire minimum ?</vt:lpstr>
      <vt:lpstr>Comment est établi le taux  du salaire minimum ?</vt:lpstr>
      <vt:lpstr>Diapositive 12</vt:lpstr>
      <vt:lpstr>COMBIEN DE PERSONNES BÉNÉFICIERAIENT D’UNE HAUSSE  DU SALAIRE MINIMUM  À 15 $ L’HEURE AU QUÉBEC ?</vt:lpstr>
      <vt:lpstr>Nombre de personnes rémunérées 15 $ l’heure et moins</vt:lpstr>
      <vt:lpstr>SALAIRE MINIMUM ET SORTIE DE LA PAUVRETÉ</vt:lpstr>
      <vt:lpstr>Travailler à temps plein (35 h / sem.)  et être pauvre ?</vt:lpstr>
      <vt:lpstr>QUI EST RÉMUNÉRÉ AU SALAIRE MINIMUM (OU UN PEU PLUS) ?  DÉCONSTRUIRE LES PRÉJUGÉS !</vt:lpstr>
      <vt:lpstr>Qui est rémunéré au salaire minimum ?</vt:lpstr>
      <vt:lpstr>Niveau de scolarité des employéEs au salaire minimum</vt:lpstr>
      <vt:lpstr>Secteurs d’activité où travaillent  les employéEs au salaire minimum</vt:lpstr>
      <vt:lpstr>Des emplois peu qualifiés ?</vt:lpstr>
      <vt:lpstr>La hausse du salaire minimum : bénéfique aussi pour les étudiantEs ?</vt:lpstr>
      <vt:lpstr>Des conditions susceptibles de mener à une plus grande précarité</vt:lpstr>
      <vt:lpstr>Qui gagne le salaire minimum ou  15 $ l’heure et moins ?</vt:lpstr>
      <vt:lpstr>POUR COMBATTRE LA CAMPAGNE DE PEUR AUTOUR DE LA HAUSSE  DU SALAIRE MINIMUM…  FAIRE LA LUMIÈRE  SUR LE SALAIRE MINIMUM !</vt:lpstr>
      <vt:lpstr>Diapositive 26</vt:lpstr>
      <vt:lpstr>Impacts sur le nombre d’emplois</vt:lpstr>
      <vt:lpstr>Impacts sur le nombre d’emplois</vt:lpstr>
      <vt:lpstr>Impacts sur le nombre d’emplois</vt:lpstr>
      <vt:lpstr>Diapositive 30</vt:lpstr>
      <vt:lpstr>Impacts sur le nombre d’heures de travail</vt:lpstr>
      <vt:lpstr>Diapositive 32</vt:lpstr>
      <vt:lpstr>Impacts sur la compétitivité des entreprises</vt:lpstr>
      <vt:lpstr>Secteurs d’activités où travaillent les employéEs au salaire minimum</vt:lpstr>
      <vt:lpstr>Diapositive 35</vt:lpstr>
      <vt:lpstr>Impacts sur les prix des biens et services </vt:lpstr>
      <vt:lpstr>Impacts sur le taux de roulement</vt:lpstr>
      <vt:lpstr>Impacts sur le taux de roulement</vt:lpstr>
      <vt:lpstr>Impacts sur la consommation</vt:lpstr>
      <vt:lpstr>Impacts sur la hausse de la consommation</vt:lpstr>
      <vt:lpstr>Impacts sur les prix des biens et services</vt:lpstr>
      <vt:lpstr>Diapositive 42</vt:lpstr>
      <vt:lpstr>Impacts sur la pauvreté</vt:lpstr>
      <vt:lpstr>Impacts sur la pauvreté</vt:lpstr>
      <vt:lpstr>Diapositive 45</vt:lpstr>
      <vt:lpstr>Une augmentation qui disparaît en impôt ?</vt:lpstr>
      <vt:lpstr>Avantages financiers pour les salariéEs et le gouvernement</vt:lpstr>
      <vt:lpstr>EN CONCLUSION…</vt:lpstr>
      <vt:lpstr>Conclusion</vt:lpstr>
      <vt:lpstr>Diapositive 50</vt:lpstr>
    </vt:vector>
  </TitlesOfParts>
  <Company>mjphoto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Marie-Josée  Marcotte;Marie-Josée Dupuis</dc:creator>
  <cp:lastModifiedBy>OBS1</cp:lastModifiedBy>
  <cp:revision>385</cp:revision>
  <dcterms:created xsi:type="dcterms:W3CDTF">2016-10-07T16:08:28Z</dcterms:created>
  <dcterms:modified xsi:type="dcterms:W3CDTF">2016-11-09T20:28:34Z</dcterms:modified>
</cp:coreProperties>
</file>